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6858000" cx="12192000"/>
  <p:notesSz cx="6858000" cy="9144000"/>
  <p:embeddedFontLst>
    <p:embeddedFont>
      <p:font typeface="Play"/>
      <p:regular r:id="rId17"/>
      <p:bold r:id="rId18"/>
    </p:embeddedFont>
    <p:embeddedFont>
      <p:font typeface="Open Sans Light"/>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3" roundtripDataSignature="AMtx7micqhfu+Pl9kx/6sGLLfYGKCsjd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BD6F96-9162-449D-B5A9-E169862FF0C6}">
  <a:tblStyle styleId="{DCBD6F96-9162-449D-B5A9-E169862FF0C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Light-bold.fntdata"/><Relationship Id="rId22" Type="http://schemas.openxmlformats.org/officeDocument/2006/relationships/font" Target="fonts/OpenSansLight-boldItalic.fntdata"/><Relationship Id="rId21" Type="http://schemas.openxmlformats.org/officeDocument/2006/relationships/font" Target="fonts/OpenSansLight-italic.fntdata"/><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Play-regular.fntdata"/><Relationship Id="rId16" Type="http://schemas.openxmlformats.org/officeDocument/2006/relationships/slide" Target="slides/slide10.xml"/><Relationship Id="rId19" Type="http://schemas.openxmlformats.org/officeDocument/2006/relationships/font" Target="fonts/OpenSansLight-regular.fntdata"/><Relationship Id="rId18" Type="http://schemas.openxmlformats.org/officeDocument/2006/relationships/font" Target="fonts/Pl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openweathermap.or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9b97587aa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39b97587aa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39b97587aa1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9d423cbe4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39d423cbe4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Prioritize FAA + NOAA Climate Data first, mark others future expansion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Will potentially look into </a:t>
            </a:r>
            <a:r>
              <a:rPr lang="en-US" sz="1400">
                <a:solidFill>
                  <a:schemeClr val="lt2"/>
                </a:solidFill>
                <a:latin typeface="Play"/>
                <a:ea typeface="Play"/>
                <a:cs typeface="Play"/>
                <a:sym typeface="Play"/>
              </a:rPr>
              <a:t>O</a:t>
            </a:r>
            <a:r>
              <a:rPr lang="en-US" sz="1400">
                <a:latin typeface="Play"/>
                <a:ea typeface="Play"/>
                <a:cs typeface="Play"/>
                <a:sym typeface="Play"/>
              </a:rPr>
              <a:t>Open WeatherMap API</a:t>
            </a:r>
            <a:endParaRPr sz="1400">
              <a:latin typeface="Play"/>
              <a:ea typeface="Play"/>
              <a:cs typeface="Play"/>
              <a:sym typeface="Play"/>
            </a:endParaRPr>
          </a:p>
          <a:p>
            <a:pPr indent="0" lvl="0" marL="0" rtl="0" algn="l">
              <a:lnSpc>
                <a:spcPct val="100000"/>
              </a:lnSpc>
              <a:spcBef>
                <a:spcPts val="0"/>
              </a:spcBef>
              <a:spcAft>
                <a:spcPts val="0"/>
              </a:spcAft>
              <a:buSzPts val="1400"/>
              <a:buNone/>
            </a:pPr>
            <a:r>
              <a:rPr lang="en-US" sz="1400" u="sng">
                <a:solidFill>
                  <a:schemeClr val="hlink"/>
                </a:solidFill>
                <a:latin typeface="Play"/>
                <a:ea typeface="Play"/>
                <a:cs typeface="Play"/>
                <a:sym typeface="Play"/>
                <a:hlinkClick r:id="rId2"/>
              </a:rPr>
              <a:t>openweathermap.org</a:t>
            </a:r>
            <a:r>
              <a:rPr lang="en-US" sz="1400">
                <a:latin typeface="Play"/>
                <a:ea typeface="Play"/>
                <a:cs typeface="Play"/>
                <a:sym typeface="Play"/>
              </a:rPr>
              <a:t> JSON</a:t>
            </a:r>
            <a:endParaRPr sz="1400">
              <a:latin typeface="Play"/>
              <a:ea typeface="Play"/>
              <a:cs typeface="Play"/>
              <a:sym typeface="Play"/>
            </a:endParaRPr>
          </a:p>
          <a:p>
            <a:pPr indent="0" lvl="0" marL="0" rtl="0" algn="l">
              <a:lnSpc>
                <a:spcPct val="100000"/>
              </a:lnSpc>
              <a:spcBef>
                <a:spcPts val="0"/>
              </a:spcBef>
              <a:spcAft>
                <a:spcPts val="0"/>
              </a:spcAft>
              <a:buSzPts val="1400"/>
              <a:buNone/>
            </a:pPr>
            <a:r>
              <a:rPr lang="en-US" sz="1400">
                <a:latin typeface="Play"/>
                <a:ea typeface="Play"/>
                <a:cs typeface="Play"/>
                <a:sym typeface="Play"/>
              </a:rPr>
              <a:t>Real-time and forecasted weather conditions for active airports</a:t>
            </a:r>
            <a:endParaRPr sz="1400">
              <a:latin typeface="Play"/>
              <a:ea typeface="Play"/>
              <a:cs typeface="Play"/>
              <a:sym typeface="Play"/>
            </a:endParaRPr>
          </a:p>
          <a:p>
            <a:pPr indent="0" lvl="0" marL="0" rtl="0" algn="l">
              <a:lnSpc>
                <a:spcPct val="100000"/>
              </a:lnSpc>
              <a:spcBef>
                <a:spcPts val="0"/>
              </a:spcBef>
              <a:spcAft>
                <a:spcPts val="0"/>
              </a:spcAft>
              <a:buSzPts val="1400"/>
              <a:buNone/>
            </a:pPr>
            <a:r>
              <a:rPr lang="en-US" sz="1400">
                <a:latin typeface="Play"/>
                <a:ea typeface="Play"/>
                <a:cs typeface="Play"/>
                <a:sym typeface="Play"/>
              </a:rPr>
              <a:t>Real-time</a:t>
            </a:r>
            <a:endParaRPr sz="1400">
              <a:latin typeface="Play"/>
              <a:ea typeface="Play"/>
              <a:cs typeface="Play"/>
              <a:sym typeface="Play"/>
            </a:endParaRPr>
          </a:p>
          <a:p>
            <a:pPr indent="0" lvl="0" marL="0" rtl="0" algn="l">
              <a:lnSpc>
                <a:spcPct val="100000"/>
              </a:lnSpc>
              <a:spcBef>
                <a:spcPts val="0"/>
              </a:spcBef>
              <a:spcAft>
                <a:spcPts val="0"/>
              </a:spcAft>
              <a:buSzPts val="1400"/>
              <a:buNone/>
            </a:pPr>
            <a:r>
              <a:t/>
            </a:r>
            <a:endParaRPr/>
          </a:p>
        </p:txBody>
      </p:sp>
      <p:sp>
        <p:nvSpPr>
          <p:cNvPr id="241" name="Google Shape;241;g39d423cbe4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ab5c0f5ae9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ab5c0f5ae9_2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3ab5c0f5ae9_2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ab5c0f5ae9_2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3ab5c0f5ae9_2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3ab5c0f5ae9_2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aac09262c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3aac09262ce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3aac09262ce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aab0dab39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aab0dab392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3aab0dab392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9ad59173bf_0_6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9ad59173bf_0_6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39ad59173bf_0_6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solidFill>
          <a:srgbClr val="F2E5CF"/>
        </a:solidFill>
      </p:bgPr>
    </p:bg>
    <p:spTree>
      <p:nvGrpSpPr>
        <p:cNvPr id="22" name="Shape 22"/>
        <p:cNvGrpSpPr/>
        <p:nvPr/>
      </p:nvGrpSpPr>
      <p:grpSpPr>
        <a:xfrm>
          <a:off x="0" y="0"/>
          <a:ext cx="0" cy="0"/>
          <a:chOff x="0" y="0"/>
          <a:chExt cx="0" cy="0"/>
        </a:xfrm>
      </p:grpSpPr>
      <p:cxnSp>
        <p:nvCxnSpPr>
          <p:cNvPr id="23" name="Google Shape;23;p15"/>
          <p:cNvCxnSpPr/>
          <p:nvPr/>
        </p:nvCxnSpPr>
        <p:spPr>
          <a:xfrm flipH="1">
            <a:off x="0" y="0"/>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24" name="Google Shape;24;p15"/>
          <p:cNvCxnSpPr/>
          <p:nvPr/>
        </p:nvCxnSpPr>
        <p:spPr>
          <a:xfrm flipH="1">
            <a:off x="0" y="0"/>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25" name="Google Shape;25;p15"/>
          <p:cNvSpPr txBox="1"/>
          <p:nvPr>
            <p:ph type="ctrTitle"/>
          </p:nvPr>
        </p:nvSpPr>
        <p:spPr>
          <a:xfrm>
            <a:off x="857468" y="486137"/>
            <a:ext cx="5427584" cy="359972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400"/>
              <a:buFont typeface="Play"/>
              <a:buNone/>
              <a:defRPr sz="44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5"/>
          <p:cNvSpPr/>
          <p:nvPr>
            <p:ph idx="2" type="pic"/>
          </p:nvPr>
        </p:nvSpPr>
        <p:spPr>
          <a:xfrm>
            <a:off x="5624774" y="-6713"/>
            <a:ext cx="6578801" cy="6894576"/>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spTree>
      <p:nvGrpSpPr>
        <p:cNvPr id="104" name="Shape 104"/>
        <p:cNvGrpSpPr/>
        <p:nvPr/>
      </p:nvGrpSpPr>
      <p:grpSpPr>
        <a:xfrm>
          <a:off x="0" y="0"/>
          <a:ext cx="0" cy="0"/>
          <a:chOff x="0" y="0"/>
          <a:chExt cx="0" cy="0"/>
        </a:xfrm>
      </p:grpSpPr>
      <p:cxnSp>
        <p:nvCxnSpPr>
          <p:cNvPr id="105" name="Google Shape;105;p22"/>
          <p:cNvCxnSpPr/>
          <p:nvPr/>
        </p:nvCxnSpPr>
        <p:spPr>
          <a:xfrm flipH="1">
            <a:off x="0" y="0"/>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06" name="Google Shape;106;p22"/>
          <p:cNvCxnSpPr/>
          <p:nvPr/>
        </p:nvCxnSpPr>
        <p:spPr>
          <a:xfrm flipH="1">
            <a:off x="0" y="0"/>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07" name="Google Shape;107;p22"/>
          <p:cNvCxnSpPr/>
          <p:nvPr/>
        </p:nvCxnSpPr>
        <p:spPr>
          <a:xfrm rot="10800000">
            <a:off x="-42863" y="5791200"/>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08" name="Google Shape;108;p22"/>
          <p:cNvCxnSpPr/>
          <p:nvPr/>
        </p:nvCxnSpPr>
        <p:spPr>
          <a:xfrm flipH="1">
            <a:off x="8462964" y="5848350"/>
            <a:ext cx="3729036" cy="100965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09" name="Google Shape;109;p22"/>
          <p:cNvCxnSpPr/>
          <p:nvPr/>
        </p:nvCxnSpPr>
        <p:spPr>
          <a:xfrm flipH="1">
            <a:off x="11543158" y="1647825"/>
            <a:ext cx="648842" cy="52101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10" name="Google Shape;110;p22"/>
          <p:cNvCxnSpPr/>
          <p:nvPr/>
        </p:nvCxnSpPr>
        <p:spPr>
          <a:xfrm rot="10800000">
            <a:off x="10781554" y="0"/>
            <a:ext cx="1410446" cy="425834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11" name="Google Shape;111;p22"/>
          <p:cNvCxnSpPr/>
          <p:nvPr/>
        </p:nvCxnSpPr>
        <p:spPr>
          <a:xfrm rot="10800000">
            <a:off x="6529388" y="-4763"/>
            <a:ext cx="5662612" cy="9319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112" name="Google Shape;112;p22"/>
          <p:cNvSpPr txBox="1"/>
          <p:nvPr>
            <p:ph type="title"/>
          </p:nvPr>
        </p:nvSpPr>
        <p:spPr>
          <a:xfrm>
            <a:off x="1143000" y="533401"/>
            <a:ext cx="9906000" cy="138215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600"/>
              <a:buFont typeface="Pla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2"/>
          <p:cNvSpPr txBox="1"/>
          <p:nvPr>
            <p:ph idx="1" type="body"/>
          </p:nvPr>
        </p:nvSpPr>
        <p:spPr>
          <a:xfrm>
            <a:off x="838199" y="2078963"/>
            <a:ext cx="3435628" cy="406749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Font typeface="Play"/>
              <a:buAutoNum type="arabicPeriod"/>
              <a:defRPr sz="1800"/>
            </a:lvl1pPr>
            <a:lvl2pPr indent="-320040" lvl="1" marL="914400" algn="l">
              <a:lnSpc>
                <a:spcPct val="100000"/>
              </a:lnSpc>
              <a:spcBef>
                <a:spcPts val="1000"/>
              </a:spcBef>
              <a:spcAft>
                <a:spcPts val="0"/>
              </a:spcAft>
              <a:buClr>
                <a:schemeClr val="dk2"/>
              </a:buClr>
              <a:buSzPts val="1440"/>
              <a:buFont typeface="Play"/>
              <a:buAutoNum type="alphaLcPeriod"/>
              <a:defRPr sz="1800"/>
            </a:lvl2pPr>
            <a:lvl3pPr indent="-320039" lvl="2" marL="1371600" algn="l">
              <a:lnSpc>
                <a:spcPct val="100000"/>
              </a:lnSpc>
              <a:spcBef>
                <a:spcPts val="1000"/>
              </a:spcBef>
              <a:spcAft>
                <a:spcPts val="0"/>
              </a:spcAft>
              <a:buClr>
                <a:schemeClr val="dk2"/>
              </a:buClr>
              <a:buSzPts val="1440"/>
              <a:buFont typeface="Play"/>
              <a:buAutoNum type="arabicParenR"/>
              <a:defRPr sz="1800"/>
            </a:lvl3pPr>
            <a:lvl4pPr indent="-320039" lvl="3" marL="1828800" algn="l">
              <a:lnSpc>
                <a:spcPct val="100000"/>
              </a:lnSpc>
              <a:spcBef>
                <a:spcPts val="1000"/>
              </a:spcBef>
              <a:spcAft>
                <a:spcPts val="0"/>
              </a:spcAft>
              <a:buClr>
                <a:schemeClr val="dk2"/>
              </a:buClr>
              <a:buSzPts val="1440"/>
              <a:buFont typeface="Play"/>
              <a:buAutoNum type="alphaLcParenR"/>
              <a:defRPr sz="1800"/>
            </a:lvl4pPr>
            <a:lvl5pPr indent="-320039" lvl="4" marL="2286000" algn="l">
              <a:lnSpc>
                <a:spcPct val="100000"/>
              </a:lnSpc>
              <a:spcBef>
                <a:spcPts val="1000"/>
              </a:spcBef>
              <a:spcAft>
                <a:spcPts val="0"/>
              </a:spcAft>
              <a:buClr>
                <a:schemeClr val="dk2"/>
              </a:buClr>
              <a:buSzPts val="1440"/>
              <a:buFont typeface="Play"/>
              <a:buAutoNum type="romanLcPeriod"/>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2"/>
          <p:cNvSpPr txBox="1"/>
          <p:nvPr>
            <p:ph idx="2" type="body"/>
          </p:nvPr>
        </p:nvSpPr>
        <p:spPr>
          <a:xfrm>
            <a:off x="4965539" y="2087315"/>
            <a:ext cx="6007261" cy="406749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440"/>
              <a:buNone/>
              <a:defRPr sz="1800"/>
            </a:lvl1pPr>
            <a:lvl2pPr indent="-320040" lvl="1" marL="914400" algn="l">
              <a:lnSpc>
                <a:spcPct val="100000"/>
              </a:lnSpc>
              <a:spcBef>
                <a:spcPts val="1000"/>
              </a:spcBef>
              <a:spcAft>
                <a:spcPts val="0"/>
              </a:spcAft>
              <a:buClr>
                <a:schemeClr val="dk2"/>
              </a:buClr>
              <a:buSzPts val="1440"/>
              <a:buChar char="•"/>
              <a:defRPr sz="1800"/>
            </a:lvl2pPr>
            <a:lvl3pPr indent="-320039" lvl="2" marL="1371600" algn="l">
              <a:lnSpc>
                <a:spcPct val="100000"/>
              </a:lnSpc>
              <a:spcBef>
                <a:spcPts val="1000"/>
              </a:spcBef>
              <a:spcAft>
                <a:spcPts val="0"/>
              </a:spcAft>
              <a:buClr>
                <a:schemeClr val="dk2"/>
              </a:buClr>
              <a:buSzPts val="1440"/>
              <a:buChar char="•"/>
              <a:defRPr sz="1800"/>
            </a:lvl3pPr>
            <a:lvl4pPr indent="-320039" lvl="3" marL="1828800" algn="l">
              <a:lnSpc>
                <a:spcPct val="100000"/>
              </a:lnSpc>
              <a:spcBef>
                <a:spcPts val="1000"/>
              </a:spcBef>
              <a:spcAft>
                <a:spcPts val="0"/>
              </a:spcAft>
              <a:buClr>
                <a:schemeClr val="dk2"/>
              </a:buClr>
              <a:buSzPts val="1440"/>
              <a:buChar char="•"/>
              <a:defRPr sz="1800"/>
            </a:lvl4pPr>
            <a:lvl5pPr indent="-320039" lvl="4" marL="2286000" algn="l">
              <a:lnSpc>
                <a:spcPct val="100000"/>
              </a:lnSpc>
              <a:spcBef>
                <a:spcPts val="1000"/>
              </a:spcBef>
              <a:spcAft>
                <a:spcPts val="0"/>
              </a:spcAft>
              <a:buClr>
                <a:schemeClr val="dk2"/>
              </a:buClr>
              <a:buSzPts val="144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22"/>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2"/>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2"/>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picture ">
  <p:cSld name="Content + picture ">
    <p:spTree>
      <p:nvGrpSpPr>
        <p:cNvPr id="118" name="Shape 118"/>
        <p:cNvGrpSpPr/>
        <p:nvPr/>
      </p:nvGrpSpPr>
      <p:grpSpPr>
        <a:xfrm>
          <a:off x="0" y="0"/>
          <a:ext cx="0" cy="0"/>
          <a:chOff x="0" y="0"/>
          <a:chExt cx="0" cy="0"/>
        </a:xfrm>
      </p:grpSpPr>
      <p:cxnSp>
        <p:nvCxnSpPr>
          <p:cNvPr id="119" name="Google Shape;119;p23"/>
          <p:cNvCxnSpPr/>
          <p:nvPr/>
        </p:nvCxnSpPr>
        <p:spPr>
          <a:xfrm flipH="1">
            <a:off x="0" y="0"/>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20" name="Google Shape;120;p23"/>
          <p:cNvCxnSpPr/>
          <p:nvPr/>
        </p:nvCxnSpPr>
        <p:spPr>
          <a:xfrm flipH="1">
            <a:off x="0" y="0"/>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21" name="Google Shape;121;p23"/>
          <p:cNvCxnSpPr/>
          <p:nvPr/>
        </p:nvCxnSpPr>
        <p:spPr>
          <a:xfrm rot="10800000">
            <a:off x="-42863" y="5791200"/>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122" name="Google Shape;122;p23"/>
          <p:cNvSpPr txBox="1"/>
          <p:nvPr>
            <p:ph type="title"/>
          </p:nvPr>
        </p:nvSpPr>
        <p:spPr>
          <a:xfrm>
            <a:off x="838199" y="365125"/>
            <a:ext cx="6645965"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600"/>
              <a:buFont typeface="Pla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3"/>
          <p:cNvSpPr txBox="1"/>
          <p:nvPr>
            <p:ph idx="1" type="body"/>
          </p:nvPr>
        </p:nvSpPr>
        <p:spPr>
          <a:xfrm>
            <a:off x="838201" y="2055813"/>
            <a:ext cx="5781261" cy="406749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440"/>
              <a:buNone/>
              <a:defRPr sz="1800"/>
            </a:lvl1pPr>
            <a:lvl2pPr indent="-309880" lvl="1" marL="914400" algn="l">
              <a:lnSpc>
                <a:spcPct val="100000"/>
              </a:lnSpc>
              <a:spcBef>
                <a:spcPts val="1000"/>
              </a:spcBef>
              <a:spcAft>
                <a:spcPts val="0"/>
              </a:spcAft>
              <a:buClr>
                <a:schemeClr val="dk2"/>
              </a:buClr>
              <a:buSzPts val="1280"/>
              <a:buChar char="•"/>
              <a:defRPr sz="1600"/>
            </a:lvl2pPr>
            <a:lvl3pPr indent="-299719" lvl="2" marL="1371600" algn="l">
              <a:lnSpc>
                <a:spcPct val="100000"/>
              </a:lnSpc>
              <a:spcBef>
                <a:spcPts val="1000"/>
              </a:spcBef>
              <a:spcAft>
                <a:spcPts val="0"/>
              </a:spcAft>
              <a:buClr>
                <a:schemeClr val="dk2"/>
              </a:buClr>
              <a:buSzPts val="1120"/>
              <a:buChar char="•"/>
              <a:defRPr sz="1400"/>
            </a:lvl3pPr>
            <a:lvl4pPr indent="-289560" lvl="3" marL="1828800" algn="l">
              <a:lnSpc>
                <a:spcPct val="100000"/>
              </a:lnSpc>
              <a:spcBef>
                <a:spcPts val="1000"/>
              </a:spcBef>
              <a:spcAft>
                <a:spcPts val="0"/>
              </a:spcAft>
              <a:buClr>
                <a:schemeClr val="dk2"/>
              </a:buClr>
              <a:buSzPts val="960"/>
              <a:buChar char="•"/>
              <a:defRPr sz="1200"/>
            </a:lvl4pPr>
            <a:lvl5pPr indent="-289560" lvl="4" marL="2286000" algn="l">
              <a:lnSpc>
                <a:spcPct val="100000"/>
              </a:lnSpc>
              <a:spcBef>
                <a:spcPts val="1000"/>
              </a:spcBef>
              <a:spcAft>
                <a:spcPts val="0"/>
              </a:spcAft>
              <a:buClr>
                <a:schemeClr val="dk2"/>
              </a:buClr>
              <a:buSzPts val="96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3"/>
          <p:cNvSpPr/>
          <p:nvPr>
            <p:ph idx="2" type="pic"/>
          </p:nvPr>
        </p:nvSpPr>
        <p:spPr>
          <a:xfrm>
            <a:off x="7566991" y="-22860"/>
            <a:ext cx="4625008" cy="6903720"/>
          </a:xfrm>
          <a:prstGeom prst="rect">
            <a:avLst/>
          </a:prstGeom>
          <a:noFill/>
          <a:ln>
            <a:noFill/>
          </a:ln>
        </p:spPr>
      </p:sp>
      <p:sp>
        <p:nvSpPr>
          <p:cNvPr id="125" name="Google Shape;125;p23"/>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3"/>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3"/>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3">
  <p:cSld name="Two Content 3">
    <p:spTree>
      <p:nvGrpSpPr>
        <p:cNvPr id="128" name="Shape 128"/>
        <p:cNvGrpSpPr/>
        <p:nvPr/>
      </p:nvGrpSpPr>
      <p:grpSpPr>
        <a:xfrm>
          <a:off x="0" y="0"/>
          <a:ext cx="0" cy="0"/>
          <a:chOff x="0" y="0"/>
          <a:chExt cx="0" cy="0"/>
        </a:xfrm>
      </p:grpSpPr>
      <p:cxnSp>
        <p:nvCxnSpPr>
          <p:cNvPr id="129" name="Google Shape;129;p25"/>
          <p:cNvCxnSpPr/>
          <p:nvPr/>
        </p:nvCxnSpPr>
        <p:spPr>
          <a:xfrm flipH="1">
            <a:off x="0" y="11575"/>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30" name="Google Shape;130;p25"/>
          <p:cNvCxnSpPr/>
          <p:nvPr/>
        </p:nvCxnSpPr>
        <p:spPr>
          <a:xfrm flipH="1">
            <a:off x="0" y="11575"/>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31" name="Google Shape;131;p25"/>
          <p:cNvCxnSpPr/>
          <p:nvPr/>
        </p:nvCxnSpPr>
        <p:spPr>
          <a:xfrm rot="10800000">
            <a:off x="-42863" y="5802775"/>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32" name="Google Shape;132;p25"/>
          <p:cNvCxnSpPr/>
          <p:nvPr/>
        </p:nvCxnSpPr>
        <p:spPr>
          <a:xfrm flipH="1">
            <a:off x="8462964" y="5859925"/>
            <a:ext cx="3729036" cy="100965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33" name="Google Shape;133;p25"/>
          <p:cNvCxnSpPr/>
          <p:nvPr/>
        </p:nvCxnSpPr>
        <p:spPr>
          <a:xfrm flipH="1">
            <a:off x="11543158" y="1659400"/>
            <a:ext cx="648842" cy="52101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34" name="Google Shape;134;p25"/>
          <p:cNvCxnSpPr/>
          <p:nvPr/>
        </p:nvCxnSpPr>
        <p:spPr>
          <a:xfrm rot="10800000">
            <a:off x="10781554" y="11575"/>
            <a:ext cx="1410446" cy="425834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35" name="Google Shape;135;p25"/>
          <p:cNvCxnSpPr/>
          <p:nvPr/>
        </p:nvCxnSpPr>
        <p:spPr>
          <a:xfrm rot="10800000">
            <a:off x="6529388" y="6812"/>
            <a:ext cx="5662612" cy="9319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136" name="Google Shape;136;p25"/>
          <p:cNvSpPr txBox="1"/>
          <p:nvPr>
            <p:ph type="title"/>
          </p:nvPr>
        </p:nvSpPr>
        <p:spPr>
          <a:xfrm>
            <a:off x="1143000" y="533401"/>
            <a:ext cx="9906000" cy="138215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600"/>
              <a:buFont typeface="Pla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25"/>
          <p:cNvSpPr txBox="1"/>
          <p:nvPr>
            <p:ph idx="1" type="body"/>
          </p:nvPr>
        </p:nvSpPr>
        <p:spPr>
          <a:xfrm>
            <a:off x="838200" y="1987669"/>
            <a:ext cx="6974711" cy="42976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440"/>
              <a:buNone/>
              <a:defRPr sz="1800"/>
            </a:lvl1pPr>
            <a:lvl2pPr indent="-320040" lvl="1" marL="914400" algn="l">
              <a:lnSpc>
                <a:spcPct val="100000"/>
              </a:lnSpc>
              <a:spcBef>
                <a:spcPts val="1000"/>
              </a:spcBef>
              <a:spcAft>
                <a:spcPts val="0"/>
              </a:spcAft>
              <a:buClr>
                <a:schemeClr val="dk2"/>
              </a:buClr>
              <a:buSzPts val="1440"/>
              <a:buChar char="•"/>
              <a:defRPr sz="1800"/>
            </a:lvl2pPr>
            <a:lvl3pPr indent="-320039" lvl="2" marL="1371600" algn="l">
              <a:lnSpc>
                <a:spcPct val="100000"/>
              </a:lnSpc>
              <a:spcBef>
                <a:spcPts val="1000"/>
              </a:spcBef>
              <a:spcAft>
                <a:spcPts val="0"/>
              </a:spcAft>
              <a:buClr>
                <a:schemeClr val="dk2"/>
              </a:buClr>
              <a:buSzPts val="1440"/>
              <a:buChar char="•"/>
              <a:defRPr sz="1800"/>
            </a:lvl3pPr>
            <a:lvl4pPr indent="-320039" lvl="3" marL="1828800" algn="l">
              <a:lnSpc>
                <a:spcPct val="100000"/>
              </a:lnSpc>
              <a:spcBef>
                <a:spcPts val="1000"/>
              </a:spcBef>
              <a:spcAft>
                <a:spcPts val="0"/>
              </a:spcAft>
              <a:buClr>
                <a:schemeClr val="dk2"/>
              </a:buClr>
              <a:buSzPts val="1440"/>
              <a:buChar char="•"/>
              <a:defRPr sz="1800"/>
            </a:lvl4pPr>
            <a:lvl5pPr indent="-320039" lvl="4" marL="2286000" algn="l">
              <a:lnSpc>
                <a:spcPct val="100000"/>
              </a:lnSpc>
              <a:spcBef>
                <a:spcPts val="1000"/>
              </a:spcBef>
              <a:spcAft>
                <a:spcPts val="0"/>
              </a:spcAft>
              <a:buClr>
                <a:schemeClr val="dk2"/>
              </a:buClr>
              <a:buSzPts val="144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5"/>
          <p:cNvSpPr txBox="1"/>
          <p:nvPr>
            <p:ph idx="2" type="body"/>
          </p:nvPr>
        </p:nvSpPr>
        <p:spPr>
          <a:xfrm>
            <a:off x="7917085" y="1987670"/>
            <a:ext cx="3436716" cy="42976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440"/>
              <a:buNone/>
              <a:defRPr sz="1800"/>
            </a:lvl1pPr>
            <a:lvl2pPr indent="-309880" lvl="1" marL="914400" algn="l">
              <a:lnSpc>
                <a:spcPct val="100000"/>
              </a:lnSpc>
              <a:spcBef>
                <a:spcPts val="1000"/>
              </a:spcBef>
              <a:spcAft>
                <a:spcPts val="0"/>
              </a:spcAft>
              <a:buClr>
                <a:schemeClr val="dk2"/>
              </a:buClr>
              <a:buSzPts val="1280"/>
              <a:buChar char="•"/>
              <a:defRPr sz="1600"/>
            </a:lvl2pPr>
            <a:lvl3pPr indent="-299719" lvl="2" marL="1371600" algn="l">
              <a:lnSpc>
                <a:spcPct val="100000"/>
              </a:lnSpc>
              <a:spcBef>
                <a:spcPts val="1000"/>
              </a:spcBef>
              <a:spcAft>
                <a:spcPts val="0"/>
              </a:spcAft>
              <a:buClr>
                <a:schemeClr val="dk2"/>
              </a:buClr>
              <a:buSzPts val="1120"/>
              <a:buChar char="•"/>
              <a:defRPr sz="1400"/>
            </a:lvl3pPr>
            <a:lvl4pPr indent="-289560" lvl="3" marL="1828800" algn="l">
              <a:lnSpc>
                <a:spcPct val="100000"/>
              </a:lnSpc>
              <a:spcBef>
                <a:spcPts val="1000"/>
              </a:spcBef>
              <a:spcAft>
                <a:spcPts val="0"/>
              </a:spcAft>
              <a:buClr>
                <a:schemeClr val="dk2"/>
              </a:buClr>
              <a:buSzPts val="960"/>
              <a:buChar char="•"/>
              <a:defRPr sz="1200"/>
            </a:lvl4pPr>
            <a:lvl5pPr indent="-289560" lvl="4" marL="2286000" algn="l">
              <a:lnSpc>
                <a:spcPct val="100000"/>
              </a:lnSpc>
              <a:spcBef>
                <a:spcPts val="1000"/>
              </a:spcBef>
              <a:spcAft>
                <a:spcPts val="0"/>
              </a:spcAft>
              <a:buClr>
                <a:schemeClr val="dk2"/>
              </a:buClr>
              <a:buSzPts val="96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5"/>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5"/>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5"/>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42" name="Shape 142"/>
        <p:cNvGrpSpPr/>
        <p:nvPr/>
      </p:nvGrpSpPr>
      <p:grpSpPr>
        <a:xfrm>
          <a:off x="0" y="0"/>
          <a:ext cx="0" cy="0"/>
          <a:chOff x="0" y="0"/>
          <a:chExt cx="0" cy="0"/>
        </a:xfrm>
      </p:grpSpPr>
      <p:cxnSp>
        <p:nvCxnSpPr>
          <p:cNvPr id="143" name="Google Shape;143;p26"/>
          <p:cNvCxnSpPr/>
          <p:nvPr/>
        </p:nvCxnSpPr>
        <p:spPr>
          <a:xfrm flipH="1">
            <a:off x="0" y="11575"/>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44" name="Google Shape;144;p26"/>
          <p:cNvCxnSpPr/>
          <p:nvPr/>
        </p:nvCxnSpPr>
        <p:spPr>
          <a:xfrm flipH="1">
            <a:off x="0" y="11575"/>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45" name="Google Shape;145;p26"/>
          <p:cNvCxnSpPr/>
          <p:nvPr/>
        </p:nvCxnSpPr>
        <p:spPr>
          <a:xfrm rot="10800000">
            <a:off x="-42863" y="5802775"/>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46" name="Google Shape;146;p26"/>
          <p:cNvCxnSpPr/>
          <p:nvPr/>
        </p:nvCxnSpPr>
        <p:spPr>
          <a:xfrm flipH="1">
            <a:off x="8462964" y="5859925"/>
            <a:ext cx="3729036" cy="100965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47" name="Google Shape;147;p26"/>
          <p:cNvCxnSpPr/>
          <p:nvPr/>
        </p:nvCxnSpPr>
        <p:spPr>
          <a:xfrm flipH="1">
            <a:off x="11543158" y="1659400"/>
            <a:ext cx="648842" cy="52101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48" name="Google Shape;148;p26"/>
          <p:cNvCxnSpPr/>
          <p:nvPr/>
        </p:nvCxnSpPr>
        <p:spPr>
          <a:xfrm rot="10800000">
            <a:off x="10781554" y="11575"/>
            <a:ext cx="1410446" cy="425834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49" name="Google Shape;149;p26"/>
          <p:cNvCxnSpPr/>
          <p:nvPr/>
        </p:nvCxnSpPr>
        <p:spPr>
          <a:xfrm rot="10800000">
            <a:off x="6529388" y="6812"/>
            <a:ext cx="5662612" cy="9319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150" name="Google Shape;150;p26"/>
          <p:cNvSpPr txBox="1"/>
          <p:nvPr>
            <p:ph type="title"/>
          </p:nvPr>
        </p:nvSpPr>
        <p:spPr>
          <a:xfrm>
            <a:off x="1143000" y="533401"/>
            <a:ext cx="9906000" cy="138215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600"/>
              <a:buFont typeface="Pla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6"/>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26"/>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26"/>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4" name="Shape 154"/>
        <p:cNvGrpSpPr/>
        <p:nvPr/>
      </p:nvGrpSpPr>
      <p:grpSpPr>
        <a:xfrm>
          <a:off x="0" y="0"/>
          <a:ext cx="0" cy="0"/>
          <a:chOff x="0" y="0"/>
          <a:chExt cx="0" cy="0"/>
        </a:xfrm>
      </p:grpSpPr>
      <p:sp>
        <p:nvSpPr>
          <p:cNvPr id="155" name="Google Shape;155;p28"/>
          <p:cNvSpPr txBox="1"/>
          <p:nvPr>
            <p:ph type="ctrTitle"/>
          </p:nvPr>
        </p:nvSpPr>
        <p:spPr>
          <a:xfrm>
            <a:off x="1524000" y="1122363"/>
            <a:ext cx="9144000" cy="302530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6600"/>
              <a:buFont typeface="Play"/>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28"/>
          <p:cNvSpPr txBox="1"/>
          <p:nvPr>
            <p:ph idx="1" type="subTitle"/>
          </p:nvPr>
        </p:nvSpPr>
        <p:spPr>
          <a:xfrm>
            <a:off x="1524000" y="4386729"/>
            <a:ext cx="9144000" cy="1135529"/>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dk2"/>
              </a:buClr>
              <a:buSzPts val="1440"/>
              <a:buNone/>
              <a:defRPr b="1" sz="1800" cap="none"/>
            </a:lvl1pPr>
            <a:lvl2pPr lvl="1" algn="ctr">
              <a:lnSpc>
                <a:spcPct val="100000"/>
              </a:lnSpc>
              <a:spcBef>
                <a:spcPts val="500"/>
              </a:spcBef>
              <a:spcAft>
                <a:spcPts val="0"/>
              </a:spcAft>
              <a:buClr>
                <a:schemeClr val="dk2"/>
              </a:buClr>
              <a:buSzPts val="1600"/>
              <a:buNone/>
              <a:defRPr sz="2000"/>
            </a:lvl2pPr>
            <a:lvl3pPr lvl="2" algn="ctr">
              <a:lnSpc>
                <a:spcPct val="100000"/>
              </a:lnSpc>
              <a:spcBef>
                <a:spcPts val="500"/>
              </a:spcBef>
              <a:spcAft>
                <a:spcPts val="0"/>
              </a:spcAft>
              <a:buClr>
                <a:schemeClr val="dk2"/>
              </a:buClr>
              <a:buSzPts val="1440"/>
              <a:buNone/>
              <a:defRPr sz="1800"/>
            </a:lvl3pPr>
            <a:lvl4pPr lvl="3" algn="ctr">
              <a:lnSpc>
                <a:spcPct val="100000"/>
              </a:lnSpc>
              <a:spcBef>
                <a:spcPts val="500"/>
              </a:spcBef>
              <a:spcAft>
                <a:spcPts val="0"/>
              </a:spcAft>
              <a:buClr>
                <a:schemeClr val="dk2"/>
              </a:buClr>
              <a:buSzPts val="1280"/>
              <a:buNone/>
              <a:defRPr sz="1600"/>
            </a:lvl4pPr>
            <a:lvl5pPr lvl="4" algn="ctr">
              <a:lnSpc>
                <a:spcPct val="100000"/>
              </a:lnSpc>
              <a:spcBef>
                <a:spcPts val="500"/>
              </a:spcBef>
              <a:spcAft>
                <a:spcPts val="0"/>
              </a:spcAft>
              <a:buClr>
                <a:schemeClr val="dk2"/>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7" name="Google Shape;157;p28"/>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28"/>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28"/>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0" name="Shape 160"/>
        <p:cNvGrpSpPr/>
        <p:nvPr/>
      </p:nvGrpSpPr>
      <p:grpSpPr>
        <a:xfrm>
          <a:off x="0" y="0"/>
          <a:ext cx="0" cy="0"/>
          <a:chOff x="0" y="0"/>
          <a:chExt cx="0" cy="0"/>
        </a:xfrm>
      </p:grpSpPr>
      <p:sp>
        <p:nvSpPr>
          <p:cNvPr id="161" name="Google Shape;161;p29"/>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9"/>
          <p:cNvSpPr txBox="1"/>
          <p:nvPr>
            <p:ph idx="1" type="body"/>
          </p:nvPr>
        </p:nvSpPr>
        <p:spPr>
          <a:xfrm>
            <a:off x="1143000" y="2009554"/>
            <a:ext cx="9906000" cy="4024424"/>
          </a:xfrm>
          <a:prstGeom prst="rect">
            <a:avLst/>
          </a:prstGeom>
          <a:noFill/>
          <a:ln>
            <a:noFill/>
          </a:ln>
        </p:spPr>
        <p:txBody>
          <a:bodyPr anchorCtr="0" anchor="t" bIns="45700" lIns="91425" spcFirstLastPara="1" rIns="91425" wrap="square" tIns="45700">
            <a:normAutofit/>
          </a:bodyPr>
          <a:lstStyle>
            <a:lvl1pPr indent="-350520" lvl="0" marL="457200" algn="l">
              <a:lnSpc>
                <a:spcPct val="100000"/>
              </a:lnSpc>
              <a:spcBef>
                <a:spcPts val="1000"/>
              </a:spcBef>
              <a:spcAft>
                <a:spcPts val="0"/>
              </a:spcAft>
              <a:buClr>
                <a:schemeClr val="dk2"/>
              </a:buClr>
              <a:buSzPts val="1920"/>
              <a:buChar char="•"/>
              <a:defRPr/>
            </a:lvl1pPr>
            <a:lvl2pPr indent="-330200" lvl="1" marL="914400" algn="l">
              <a:lnSpc>
                <a:spcPct val="100000"/>
              </a:lnSpc>
              <a:spcBef>
                <a:spcPts val="500"/>
              </a:spcBef>
              <a:spcAft>
                <a:spcPts val="0"/>
              </a:spcAft>
              <a:buClr>
                <a:schemeClr val="dk2"/>
              </a:buClr>
              <a:buSzPts val="1600"/>
              <a:buChar char="•"/>
              <a:defRPr/>
            </a:lvl2pPr>
            <a:lvl3pPr indent="-320039" lvl="2" marL="1371600" algn="l">
              <a:lnSpc>
                <a:spcPct val="100000"/>
              </a:lnSpc>
              <a:spcBef>
                <a:spcPts val="500"/>
              </a:spcBef>
              <a:spcAft>
                <a:spcPts val="0"/>
              </a:spcAft>
              <a:buClr>
                <a:schemeClr val="dk2"/>
              </a:buClr>
              <a:buSzPts val="1440"/>
              <a:buChar char="•"/>
              <a:defRPr/>
            </a:lvl3pPr>
            <a:lvl4pPr indent="-309880" lvl="3" marL="1828800" algn="l">
              <a:lnSpc>
                <a:spcPct val="100000"/>
              </a:lnSpc>
              <a:spcBef>
                <a:spcPts val="500"/>
              </a:spcBef>
              <a:spcAft>
                <a:spcPts val="0"/>
              </a:spcAft>
              <a:buClr>
                <a:schemeClr val="dk2"/>
              </a:buClr>
              <a:buSzPts val="1280"/>
              <a:buChar char="•"/>
              <a:defRPr/>
            </a:lvl4pPr>
            <a:lvl5pPr indent="-309879" lvl="4" marL="2286000" algn="l">
              <a:lnSpc>
                <a:spcPct val="100000"/>
              </a:lnSpc>
              <a:spcBef>
                <a:spcPts val="500"/>
              </a:spcBef>
              <a:spcAft>
                <a:spcPts val="0"/>
              </a:spcAft>
              <a:buClr>
                <a:schemeClr val="dk2"/>
              </a:buClr>
              <a:buSzPts val="12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9"/>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9"/>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9"/>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888888"/>
              </a:buClr>
              <a:buSzPts val="1920"/>
              <a:buNone/>
              <a:defRPr sz="2400">
                <a:solidFill>
                  <a:srgbClr val="888888"/>
                </a:solidFill>
              </a:defRPr>
            </a:lvl1pPr>
            <a:lvl2pPr indent="-228600" lvl="1" marL="914400" algn="l">
              <a:lnSpc>
                <a:spcPct val="100000"/>
              </a:lnSpc>
              <a:spcBef>
                <a:spcPts val="500"/>
              </a:spcBef>
              <a:spcAft>
                <a:spcPts val="0"/>
              </a:spcAft>
              <a:buClr>
                <a:srgbClr val="888888"/>
              </a:buClr>
              <a:buSzPts val="1600"/>
              <a:buNone/>
              <a:defRPr sz="2000">
                <a:solidFill>
                  <a:srgbClr val="888888"/>
                </a:solidFill>
              </a:defRPr>
            </a:lvl2pPr>
            <a:lvl3pPr indent="-228600" lvl="2" marL="1371600" algn="l">
              <a:lnSpc>
                <a:spcPct val="100000"/>
              </a:lnSpc>
              <a:spcBef>
                <a:spcPts val="500"/>
              </a:spcBef>
              <a:spcAft>
                <a:spcPts val="0"/>
              </a:spcAft>
              <a:buClr>
                <a:srgbClr val="888888"/>
              </a:buClr>
              <a:buSzPts val="1440"/>
              <a:buNone/>
              <a:defRPr sz="1800">
                <a:solidFill>
                  <a:srgbClr val="888888"/>
                </a:solidFill>
              </a:defRPr>
            </a:lvl3pPr>
            <a:lvl4pPr indent="-228600" lvl="3" marL="1828800" algn="l">
              <a:lnSpc>
                <a:spcPct val="100000"/>
              </a:lnSpc>
              <a:spcBef>
                <a:spcPts val="500"/>
              </a:spcBef>
              <a:spcAft>
                <a:spcPts val="0"/>
              </a:spcAft>
              <a:buClr>
                <a:srgbClr val="888888"/>
              </a:buClr>
              <a:buSzPts val="1280"/>
              <a:buNone/>
              <a:defRPr sz="1600">
                <a:solidFill>
                  <a:srgbClr val="888888"/>
                </a:solidFill>
              </a:defRPr>
            </a:lvl4pPr>
            <a:lvl5pPr indent="-228600" lvl="4" marL="2286000" algn="l">
              <a:lnSpc>
                <a:spcPct val="100000"/>
              </a:lnSpc>
              <a:spcBef>
                <a:spcPts val="500"/>
              </a:spcBef>
              <a:spcAft>
                <a:spcPts val="0"/>
              </a:spcAft>
              <a:buClr>
                <a:srgbClr val="888888"/>
              </a:buClr>
              <a:buSzPts val="128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69" name="Google Shape;169;p30"/>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30"/>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0"/>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2" name="Shape 172"/>
        <p:cNvGrpSpPr/>
        <p:nvPr/>
      </p:nvGrpSpPr>
      <p:grpSpPr>
        <a:xfrm>
          <a:off x="0" y="0"/>
          <a:ext cx="0" cy="0"/>
          <a:chOff x="0" y="0"/>
          <a:chExt cx="0" cy="0"/>
        </a:xfrm>
      </p:grpSpPr>
      <p:sp>
        <p:nvSpPr>
          <p:cNvPr id="173" name="Google Shape;173;p31"/>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31"/>
          <p:cNvSpPr txBox="1"/>
          <p:nvPr>
            <p:ph idx="1" type="body"/>
          </p:nvPr>
        </p:nvSpPr>
        <p:spPr>
          <a:xfrm>
            <a:off x="838200" y="1924493"/>
            <a:ext cx="5181600" cy="425247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31"/>
          <p:cNvSpPr txBox="1"/>
          <p:nvPr>
            <p:ph idx="2" type="body"/>
          </p:nvPr>
        </p:nvSpPr>
        <p:spPr>
          <a:xfrm>
            <a:off x="6172200" y="1924493"/>
            <a:ext cx="5181600" cy="425247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31"/>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31"/>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31"/>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9" name="Shape 179"/>
        <p:cNvGrpSpPr/>
        <p:nvPr/>
      </p:nvGrpSpPr>
      <p:grpSpPr>
        <a:xfrm>
          <a:off x="0" y="0"/>
          <a:ext cx="0" cy="0"/>
          <a:chOff x="0" y="0"/>
          <a:chExt cx="0" cy="0"/>
        </a:xfrm>
      </p:grpSpPr>
      <p:sp>
        <p:nvSpPr>
          <p:cNvPr id="180" name="Google Shape;180;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2"/>
          <p:cNvSpPr txBox="1"/>
          <p:nvPr>
            <p:ph idx="1" type="body"/>
          </p:nvPr>
        </p:nvSpPr>
        <p:spPr>
          <a:xfrm>
            <a:off x="839788" y="1734325"/>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600"/>
              <a:buNone/>
              <a:defRPr b="1" sz="2000" cap="none"/>
            </a:lvl1pPr>
            <a:lvl2pPr indent="-228600" lvl="1" marL="914400" algn="l">
              <a:lnSpc>
                <a:spcPct val="100000"/>
              </a:lnSpc>
              <a:spcBef>
                <a:spcPts val="500"/>
              </a:spcBef>
              <a:spcAft>
                <a:spcPts val="0"/>
              </a:spcAft>
              <a:buClr>
                <a:schemeClr val="dk2"/>
              </a:buClr>
              <a:buSzPts val="1600"/>
              <a:buNone/>
              <a:defRPr b="1" sz="2000"/>
            </a:lvl2pPr>
            <a:lvl3pPr indent="-228600" lvl="2" marL="1371600" algn="l">
              <a:lnSpc>
                <a:spcPct val="100000"/>
              </a:lnSpc>
              <a:spcBef>
                <a:spcPts val="500"/>
              </a:spcBef>
              <a:spcAft>
                <a:spcPts val="0"/>
              </a:spcAft>
              <a:buClr>
                <a:schemeClr val="dk2"/>
              </a:buClr>
              <a:buSzPts val="1440"/>
              <a:buNone/>
              <a:defRPr b="1" sz="1800"/>
            </a:lvl3pPr>
            <a:lvl4pPr indent="-228600" lvl="3" marL="1828800" algn="l">
              <a:lnSpc>
                <a:spcPct val="100000"/>
              </a:lnSpc>
              <a:spcBef>
                <a:spcPts val="500"/>
              </a:spcBef>
              <a:spcAft>
                <a:spcPts val="0"/>
              </a:spcAft>
              <a:buClr>
                <a:schemeClr val="dk2"/>
              </a:buClr>
              <a:buSzPts val="1280"/>
              <a:buNone/>
              <a:defRPr b="1" sz="1600"/>
            </a:lvl4pPr>
            <a:lvl5pPr indent="-228600" lvl="4" marL="2286000" algn="l">
              <a:lnSpc>
                <a:spcPct val="100000"/>
              </a:lnSpc>
              <a:spcBef>
                <a:spcPts val="500"/>
              </a:spcBef>
              <a:spcAft>
                <a:spcPts val="0"/>
              </a:spcAft>
              <a:buClr>
                <a:schemeClr val="dk2"/>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2" name="Google Shape;182;p32"/>
          <p:cNvSpPr txBox="1"/>
          <p:nvPr>
            <p:ph idx="2" type="body"/>
          </p:nvPr>
        </p:nvSpPr>
        <p:spPr>
          <a:xfrm>
            <a:off x="839788" y="2558237"/>
            <a:ext cx="5157787" cy="36845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32"/>
          <p:cNvSpPr txBox="1"/>
          <p:nvPr>
            <p:ph idx="3" type="body"/>
          </p:nvPr>
        </p:nvSpPr>
        <p:spPr>
          <a:xfrm>
            <a:off x="6172200" y="1734325"/>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600"/>
              <a:buNone/>
              <a:defRPr b="1" sz="2000" cap="none"/>
            </a:lvl1pPr>
            <a:lvl2pPr indent="-228600" lvl="1" marL="914400" algn="l">
              <a:lnSpc>
                <a:spcPct val="100000"/>
              </a:lnSpc>
              <a:spcBef>
                <a:spcPts val="500"/>
              </a:spcBef>
              <a:spcAft>
                <a:spcPts val="0"/>
              </a:spcAft>
              <a:buClr>
                <a:schemeClr val="dk2"/>
              </a:buClr>
              <a:buSzPts val="1600"/>
              <a:buNone/>
              <a:defRPr b="1" sz="2000"/>
            </a:lvl2pPr>
            <a:lvl3pPr indent="-228600" lvl="2" marL="1371600" algn="l">
              <a:lnSpc>
                <a:spcPct val="100000"/>
              </a:lnSpc>
              <a:spcBef>
                <a:spcPts val="500"/>
              </a:spcBef>
              <a:spcAft>
                <a:spcPts val="0"/>
              </a:spcAft>
              <a:buClr>
                <a:schemeClr val="dk2"/>
              </a:buClr>
              <a:buSzPts val="1440"/>
              <a:buNone/>
              <a:defRPr b="1" sz="1800"/>
            </a:lvl3pPr>
            <a:lvl4pPr indent="-228600" lvl="3" marL="1828800" algn="l">
              <a:lnSpc>
                <a:spcPct val="100000"/>
              </a:lnSpc>
              <a:spcBef>
                <a:spcPts val="500"/>
              </a:spcBef>
              <a:spcAft>
                <a:spcPts val="0"/>
              </a:spcAft>
              <a:buClr>
                <a:schemeClr val="dk2"/>
              </a:buClr>
              <a:buSzPts val="1280"/>
              <a:buNone/>
              <a:defRPr b="1" sz="1600"/>
            </a:lvl4pPr>
            <a:lvl5pPr indent="-228600" lvl="4" marL="2286000" algn="l">
              <a:lnSpc>
                <a:spcPct val="100000"/>
              </a:lnSpc>
              <a:spcBef>
                <a:spcPts val="500"/>
              </a:spcBef>
              <a:spcAft>
                <a:spcPts val="0"/>
              </a:spcAft>
              <a:buClr>
                <a:schemeClr val="dk2"/>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 name="Google Shape;184;p32"/>
          <p:cNvSpPr txBox="1"/>
          <p:nvPr>
            <p:ph idx="4" type="body"/>
          </p:nvPr>
        </p:nvSpPr>
        <p:spPr>
          <a:xfrm>
            <a:off x="6172200" y="2558237"/>
            <a:ext cx="5183188" cy="36845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32"/>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32"/>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32"/>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 name="Shape 188"/>
        <p:cNvGrpSpPr/>
        <p:nvPr/>
      </p:nvGrpSpPr>
      <p:grpSpPr>
        <a:xfrm>
          <a:off x="0" y="0"/>
          <a:ext cx="0" cy="0"/>
          <a:chOff x="0" y="0"/>
          <a:chExt cx="0" cy="0"/>
        </a:xfrm>
      </p:grpSpPr>
      <p:sp>
        <p:nvSpPr>
          <p:cNvPr id="189" name="Google Shape;189;p33"/>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33"/>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33"/>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33"/>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icture">
  <p:cSld name="Title + picture">
    <p:spTree>
      <p:nvGrpSpPr>
        <p:cNvPr id="27" name="Shape 27"/>
        <p:cNvGrpSpPr/>
        <p:nvPr/>
      </p:nvGrpSpPr>
      <p:grpSpPr>
        <a:xfrm>
          <a:off x="0" y="0"/>
          <a:ext cx="0" cy="0"/>
          <a:chOff x="0" y="0"/>
          <a:chExt cx="0" cy="0"/>
        </a:xfrm>
      </p:grpSpPr>
      <p:cxnSp>
        <p:nvCxnSpPr>
          <p:cNvPr id="28" name="Google Shape;28;p17"/>
          <p:cNvCxnSpPr/>
          <p:nvPr/>
        </p:nvCxnSpPr>
        <p:spPr>
          <a:xfrm flipH="1">
            <a:off x="0" y="0"/>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29" name="Google Shape;29;p17"/>
          <p:cNvCxnSpPr/>
          <p:nvPr/>
        </p:nvCxnSpPr>
        <p:spPr>
          <a:xfrm rot="10800000">
            <a:off x="10781554" y="0"/>
            <a:ext cx="1410446" cy="425834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30" name="Google Shape;30;p17"/>
          <p:cNvCxnSpPr/>
          <p:nvPr/>
        </p:nvCxnSpPr>
        <p:spPr>
          <a:xfrm rot="10800000">
            <a:off x="6529388" y="-4763"/>
            <a:ext cx="5662612" cy="9319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31" name="Google Shape;31;p17"/>
          <p:cNvCxnSpPr/>
          <p:nvPr/>
        </p:nvCxnSpPr>
        <p:spPr>
          <a:xfrm flipH="1">
            <a:off x="0" y="0"/>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32" name="Google Shape;32;p17"/>
          <p:cNvSpPr txBox="1"/>
          <p:nvPr>
            <p:ph type="ctrTitle"/>
          </p:nvPr>
        </p:nvSpPr>
        <p:spPr>
          <a:xfrm>
            <a:off x="1524000" y="743671"/>
            <a:ext cx="9144000" cy="3361254"/>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2"/>
              </a:buClr>
              <a:buSzPts val="4400"/>
              <a:buFont typeface="Play"/>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p:nvPr>
            <p:ph idx="2" type="pic"/>
          </p:nvPr>
        </p:nvSpPr>
        <p:spPr>
          <a:xfrm>
            <a:off x="-7620" y="4766434"/>
            <a:ext cx="12207240" cy="2121408"/>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
        <p:nvSpPr>
          <p:cNvPr id="194" name="Google Shape;194;p34"/>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34"/>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34"/>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7" name="Shape 197"/>
        <p:cNvGrpSpPr/>
        <p:nvPr/>
      </p:nvGrpSpPr>
      <p:grpSpPr>
        <a:xfrm>
          <a:off x="0" y="0"/>
          <a:ext cx="0" cy="0"/>
          <a:chOff x="0" y="0"/>
          <a:chExt cx="0" cy="0"/>
        </a:xfrm>
      </p:grpSpPr>
      <p:sp>
        <p:nvSpPr>
          <p:cNvPr id="198" name="Google Shape;198;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391160" lvl="0" marL="457200" algn="l">
              <a:lnSpc>
                <a:spcPct val="100000"/>
              </a:lnSpc>
              <a:spcBef>
                <a:spcPts val="1000"/>
              </a:spcBef>
              <a:spcAft>
                <a:spcPts val="0"/>
              </a:spcAft>
              <a:buClr>
                <a:schemeClr val="dk2"/>
              </a:buClr>
              <a:buSzPts val="2560"/>
              <a:buChar char="•"/>
              <a:defRPr sz="3200"/>
            </a:lvl1pPr>
            <a:lvl2pPr indent="-370840" lvl="1" marL="914400" algn="l">
              <a:lnSpc>
                <a:spcPct val="100000"/>
              </a:lnSpc>
              <a:spcBef>
                <a:spcPts val="500"/>
              </a:spcBef>
              <a:spcAft>
                <a:spcPts val="0"/>
              </a:spcAft>
              <a:buClr>
                <a:schemeClr val="dk2"/>
              </a:buClr>
              <a:buSzPts val="2240"/>
              <a:buChar char="•"/>
              <a:defRPr sz="2800"/>
            </a:lvl2pPr>
            <a:lvl3pPr indent="-350519" lvl="2" marL="1371600" algn="l">
              <a:lnSpc>
                <a:spcPct val="100000"/>
              </a:lnSpc>
              <a:spcBef>
                <a:spcPts val="500"/>
              </a:spcBef>
              <a:spcAft>
                <a:spcPts val="0"/>
              </a:spcAft>
              <a:buClr>
                <a:schemeClr val="dk2"/>
              </a:buClr>
              <a:buSzPts val="1920"/>
              <a:buChar char="•"/>
              <a:defRPr sz="2400"/>
            </a:lvl3pPr>
            <a:lvl4pPr indent="-330200" lvl="3" marL="1828800" algn="l">
              <a:lnSpc>
                <a:spcPct val="100000"/>
              </a:lnSpc>
              <a:spcBef>
                <a:spcPts val="500"/>
              </a:spcBef>
              <a:spcAft>
                <a:spcPts val="0"/>
              </a:spcAft>
              <a:buClr>
                <a:schemeClr val="dk2"/>
              </a:buClr>
              <a:buSzPts val="1600"/>
              <a:buChar char="•"/>
              <a:defRPr sz="2000"/>
            </a:lvl4pPr>
            <a:lvl5pPr indent="-330200" lvl="4" marL="2286000" algn="l">
              <a:lnSpc>
                <a:spcPct val="100000"/>
              </a:lnSpc>
              <a:spcBef>
                <a:spcPts val="500"/>
              </a:spcBef>
              <a:spcAft>
                <a:spcPts val="0"/>
              </a:spcAft>
              <a:buClr>
                <a:schemeClr val="dk2"/>
              </a:buClr>
              <a:buSzPts val="16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0" name="Google Shape;200;p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280"/>
              <a:buNone/>
              <a:defRPr sz="1600"/>
            </a:lvl1pPr>
            <a:lvl2pPr indent="-228600" lvl="1" marL="914400" algn="l">
              <a:lnSpc>
                <a:spcPct val="100000"/>
              </a:lnSpc>
              <a:spcBef>
                <a:spcPts val="500"/>
              </a:spcBef>
              <a:spcAft>
                <a:spcPts val="0"/>
              </a:spcAft>
              <a:buClr>
                <a:schemeClr val="dk2"/>
              </a:buClr>
              <a:buSzPts val="1120"/>
              <a:buNone/>
              <a:defRPr sz="1400"/>
            </a:lvl2pPr>
            <a:lvl3pPr indent="-228600" lvl="2" marL="1371600" algn="l">
              <a:lnSpc>
                <a:spcPct val="100000"/>
              </a:lnSpc>
              <a:spcBef>
                <a:spcPts val="500"/>
              </a:spcBef>
              <a:spcAft>
                <a:spcPts val="0"/>
              </a:spcAft>
              <a:buClr>
                <a:schemeClr val="dk2"/>
              </a:buClr>
              <a:buSzPts val="960"/>
              <a:buNone/>
              <a:defRPr sz="1200"/>
            </a:lvl3pPr>
            <a:lvl4pPr indent="-228600" lvl="3" marL="1828800" algn="l">
              <a:lnSpc>
                <a:spcPct val="100000"/>
              </a:lnSpc>
              <a:spcBef>
                <a:spcPts val="500"/>
              </a:spcBef>
              <a:spcAft>
                <a:spcPts val="0"/>
              </a:spcAft>
              <a:buClr>
                <a:schemeClr val="dk2"/>
              </a:buClr>
              <a:buSzPts val="800"/>
              <a:buNone/>
              <a:defRPr sz="1000"/>
            </a:lvl4pPr>
            <a:lvl5pPr indent="-228600" lvl="4" marL="2286000" algn="l">
              <a:lnSpc>
                <a:spcPct val="100000"/>
              </a:lnSpc>
              <a:spcBef>
                <a:spcPts val="500"/>
              </a:spcBef>
              <a:spcAft>
                <a:spcPts val="0"/>
              </a:spcAft>
              <a:buClr>
                <a:schemeClr val="dk2"/>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1" name="Google Shape;201;p35"/>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35"/>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35"/>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4" name="Shape 204"/>
        <p:cNvGrpSpPr/>
        <p:nvPr/>
      </p:nvGrpSpPr>
      <p:grpSpPr>
        <a:xfrm>
          <a:off x="0" y="0"/>
          <a:ext cx="0" cy="0"/>
          <a:chOff x="0" y="0"/>
          <a:chExt cx="0" cy="0"/>
        </a:xfrm>
      </p:grpSpPr>
      <p:sp>
        <p:nvSpPr>
          <p:cNvPr id="205" name="Google Shape;205;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36"/>
          <p:cNvSpPr/>
          <p:nvPr>
            <p:ph idx="2" type="pic"/>
          </p:nvPr>
        </p:nvSpPr>
        <p:spPr>
          <a:xfrm>
            <a:off x="5183188" y="987425"/>
            <a:ext cx="6172200" cy="4873625"/>
          </a:xfrm>
          <a:prstGeom prst="rect">
            <a:avLst/>
          </a:prstGeom>
          <a:noFill/>
          <a:ln>
            <a:noFill/>
          </a:ln>
        </p:spPr>
      </p:sp>
      <p:sp>
        <p:nvSpPr>
          <p:cNvPr id="207" name="Google Shape;207;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280"/>
              <a:buNone/>
              <a:defRPr sz="1600"/>
            </a:lvl1pPr>
            <a:lvl2pPr indent="-228600" lvl="1" marL="914400" algn="l">
              <a:lnSpc>
                <a:spcPct val="100000"/>
              </a:lnSpc>
              <a:spcBef>
                <a:spcPts val="500"/>
              </a:spcBef>
              <a:spcAft>
                <a:spcPts val="0"/>
              </a:spcAft>
              <a:buClr>
                <a:schemeClr val="dk2"/>
              </a:buClr>
              <a:buSzPts val="1120"/>
              <a:buNone/>
              <a:defRPr sz="1400"/>
            </a:lvl2pPr>
            <a:lvl3pPr indent="-228600" lvl="2" marL="1371600" algn="l">
              <a:lnSpc>
                <a:spcPct val="100000"/>
              </a:lnSpc>
              <a:spcBef>
                <a:spcPts val="500"/>
              </a:spcBef>
              <a:spcAft>
                <a:spcPts val="0"/>
              </a:spcAft>
              <a:buClr>
                <a:schemeClr val="dk2"/>
              </a:buClr>
              <a:buSzPts val="960"/>
              <a:buNone/>
              <a:defRPr sz="1200"/>
            </a:lvl3pPr>
            <a:lvl4pPr indent="-228600" lvl="3" marL="1828800" algn="l">
              <a:lnSpc>
                <a:spcPct val="100000"/>
              </a:lnSpc>
              <a:spcBef>
                <a:spcPts val="500"/>
              </a:spcBef>
              <a:spcAft>
                <a:spcPts val="0"/>
              </a:spcAft>
              <a:buClr>
                <a:schemeClr val="dk2"/>
              </a:buClr>
              <a:buSzPts val="800"/>
              <a:buNone/>
              <a:defRPr sz="1000"/>
            </a:lvl4pPr>
            <a:lvl5pPr indent="-228600" lvl="4" marL="2286000" algn="l">
              <a:lnSpc>
                <a:spcPct val="100000"/>
              </a:lnSpc>
              <a:spcBef>
                <a:spcPts val="500"/>
              </a:spcBef>
              <a:spcAft>
                <a:spcPts val="0"/>
              </a:spcAft>
              <a:buClr>
                <a:schemeClr val="dk2"/>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8" name="Google Shape;208;p36"/>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36"/>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36"/>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1" name="Shape 211"/>
        <p:cNvGrpSpPr/>
        <p:nvPr/>
      </p:nvGrpSpPr>
      <p:grpSpPr>
        <a:xfrm>
          <a:off x="0" y="0"/>
          <a:ext cx="0" cy="0"/>
          <a:chOff x="0" y="0"/>
          <a:chExt cx="0" cy="0"/>
        </a:xfrm>
      </p:grpSpPr>
      <p:sp>
        <p:nvSpPr>
          <p:cNvPr id="212" name="Google Shape;212;p37"/>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37"/>
          <p:cNvSpPr txBox="1"/>
          <p:nvPr>
            <p:ph idx="1" type="body"/>
          </p:nvPr>
        </p:nvSpPr>
        <p:spPr>
          <a:xfrm rot="5400000">
            <a:off x="4083788" y="-931234"/>
            <a:ext cx="4024424" cy="99060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37"/>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37"/>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37"/>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7" name="Shape 217"/>
        <p:cNvGrpSpPr/>
        <p:nvPr/>
      </p:nvGrpSpPr>
      <p:grpSpPr>
        <a:xfrm>
          <a:off x="0" y="0"/>
          <a:ext cx="0" cy="0"/>
          <a:chOff x="0" y="0"/>
          <a:chExt cx="0" cy="0"/>
        </a:xfrm>
      </p:grpSpPr>
      <p:sp>
        <p:nvSpPr>
          <p:cNvPr id="218" name="Google Shape;218;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38"/>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38"/>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38"/>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spTree>
      <p:nvGrpSpPr>
        <p:cNvPr id="34" name="Shape 34"/>
        <p:cNvGrpSpPr/>
        <p:nvPr/>
      </p:nvGrpSpPr>
      <p:grpSpPr>
        <a:xfrm>
          <a:off x="0" y="0"/>
          <a:ext cx="0" cy="0"/>
          <a:chOff x="0" y="0"/>
          <a:chExt cx="0" cy="0"/>
        </a:xfrm>
      </p:grpSpPr>
      <p:cxnSp>
        <p:nvCxnSpPr>
          <p:cNvPr id="35" name="Google Shape;35;p21"/>
          <p:cNvCxnSpPr/>
          <p:nvPr/>
        </p:nvCxnSpPr>
        <p:spPr>
          <a:xfrm flipH="1">
            <a:off x="0" y="0"/>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36" name="Google Shape;36;p21"/>
          <p:cNvCxnSpPr/>
          <p:nvPr/>
        </p:nvCxnSpPr>
        <p:spPr>
          <a:xfrm flipH="1">
            <a:off x="0" y="0"/>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37" name="Google Shape;37;p21"/>
          <p:cNvCxnSpPr/>
          <p:nvPr/>
        </p:nvCxnSpPr>
        <p:spPr>
          <a:xfrm rot="10800000">
            <a:off x="-42863" y="5791200"/>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38" name="Google Shape;38;p21"/>
          <p:cNvCxnSpPr/>
          <p:nvPr/>
        </p:nvCxnSpPr>
        <p:spPr>
          <a:xfrm flipH="1">
            <a:off x="8462964" y="5848350"/>
            <a:ext cx="3729036" cy="100965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39" name="Google Shape;39;p21"/>
          <p:cNvCxnSpPr/>
          <p:nvPr/>
        </p:nvCxnSpPr>
        <p:spPr>
          <a:xfrm flipH="1">
            <a:off x="11543158" y="1647825"/>
            <a:ext cx="648842" cy="52101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40" name="Google Shape;40;p21"/>
          <p:cNvCxnSpPr/>
          <p:nvPr/>
        </p:nvCxnSpPr>
        <p:spPr>
          <a:xfrm rot="10800000">
            <a:off x="10781554" y="0"/>
            <a:ext cx="1410446" cy="425834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41" name="Google Shape;41;p21"/>
          <p:cNvCxnSpPr/>
          <p:nvPr/>
        </p:nvCxnSpPr>
        <p:spPr>
          <a:xfrm rot="10800000">
            <a:off x="6529388" y="-4763"/>
            <a:ext cx="5662612" cy="9319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42" name="Google Shape;42;p21"/>
          <p:cNvSpPr txBox="1"/>
          <p:nvPr>
            <p:ph type="title"/>
          </p:nvPr>
        </p:nvSpPr>
        <p:spPr>
          <a:xfrm>
            <a:off x="1143000" y="533401"/>
            <a:ext cx="9906000" cy="138215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600"/>
              <a:buFont typeface="Pla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1"/>
          <p:cNvSpPr txBox="1"/>
          <p:nvPr>
            <p:ph idx="1" type="body"/>
          </p:nvPr>
        </p:nvSpPr>
        <p:spPr>
          <a:xfrm>
            <a:off x="834961" y="2032663"/>
            <a:ext cx="4463005" cy="406749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440"/>
              <a:buNone/>
              <a:defRPr sz="1800"/>
            </a:lvl1pPr>
            <a:lvl2pPr indent="-320040" lvl="1" marL="914400" algn="l">
              <a:lnSpc>
                <a:spcPct val="100000"/>
              </a:lnSpc>
              <a:spcBef>
                <a:spcPts val="1000"/>
              </a:spcBef>
              <a:spcAft>
                <a:spcPts val="0"/>
              </a:spcAft>
              <a:buClr>
                <a:schemeClr val="dk2"/>
              </a:buClr>
              <a:buSzPts val="1440"/>
              <a:buChar char="•"/>
              <a:defRPr sz="1800"/>
            </a:lvl2pPr>
            <a:lvl3pPr indent="-320039" lvl="2" marL="1371600" algn="l">
              <a:lnSpc>
                <a:spcPct val="100000"/>
              </a:lnSpc>
              <a:spcBef>
                <a:spcPts val="1000"/>
              </a:spcBef>
              <a:spcAft>
                <a:spcPts val="0"/>
              </a:spcAft>
              <a:buClr>
                <a:schemeClr val="dk2"/>
              </a:buClr>
              <a:buSzPts val="1440"/>
              <a:buChar char="•"/>
              <a:defRPr sz="1800"/>
            </a:lvl3pPr>
            <a:lvl4pPr indent="-320039" lvl="3" marL="1828800" algn="l">
              <a:lnSpc>
                <a:spcPct val="100000"/>
              </a:lnSpc>
              <a:spcBef>
                <a:spcPts val="1000"/>
              </a:spcBef>
              <a:spcAft>
                <a:spcPts val="0"/>
              </a:spcAft>
              <a:buClr>
                <a:schemeClr val="dk2"/>
              </a:buClr>
              <a:buSzPts val="1440"/>
              <a:buChar char="•"/>
              <a:defRPr sz="1800"/>
            </a:lvl4pPr>
            <a:lvl5pPr indent="-320039" lvl="4" marL="2286000" algn="l">
              <a:lnSpc>
                <a:spcPct val="100000"/>
              </a:lnSpc>
              <a:spcBef>
                <a:spcPts val="1000"/>
              </a:spcBef>
              <a:spcAft>
                <a:spcPts val="0"/>
              </a:spcAft>
              <a:buClr>
                <a:schemeClr val="dk2"/>
              </a:buClr>
              <a:buSzPts val="144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1"/>
          <p:cNvSpPr txBox="1"/>
          <p:nvPr>
            <p:ph idx="2" type="body"/>
          </p:nvPr>
        </p:nvSpPr>
        <p:spPr>
          <a:xfrm>
            <a:off x="6141720" y="2032663"/>
            <a:ext cx="5212080" cy="406749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440"/>
              <a:buNone/>
              <a:defRPr sz="1800"/>
            </a:lvl1pPr>
            <a:lvl2pPr indent="-320040" lvl="1" marL="914400" algn="l">
              <a:lnSpc>
                <a:spcPct val="100000"/>
              </a:lnSpc>
              <a:spcBef>
                <a:spcPts val="1000"/>
              </a:spcBef>
              <a:spcAft>
                <a:spcPts val="0"/>
              </a:spcAft>
              <a:buClr>
                <a:schemeClr val="dk2"/>
              </a:buClr>
              <a:buSzPts val="1440"/>
              <a:buChar char="•"/>
              <a:defRPr sz="1800"/>
            </a:lvl2pPr>
            <a:lvl3pPr indent="-320039" lvl="2" marL="1371600" algn="l">
              <a:lnSpc>
                <a:spcPct val="100000"/>
              </a:lnSpc>
              <a:spcBef>
                <a:spcPts val="1000"/>
              </a:spcBef>
              <a:spcAft>
                <a:spcPts val="0"/>
              </a:spcAft>
              <a:buClr>
                <a:schemeClr val="dk2"/>
              </a:buClr>
              <a:buSzPts val="1440"/>
              <a:buChar char="•"/>
              <a:defRPr sz="1800"/>
            </a:lvl3pPr>
            <a:lvl4pPr indent="-320039" lvl="3" marL="1828800" algn="l">
              <a:lnSpc>
                <a:spcPct val="100000"/>
              </a:lnSpc>
              <a:spcBef>
                <a:spcPts val="1000"/>
              </a:spcBef>
              <a:spcAft>
                <a:spcPts val="0"/>
              </a:spcAft>
              <a:buClr>
                <a:schemeClr val="dk2"/>
              </a:buClr>
              <a:buSzPts val="1440"/>
              <a:buChar char="•"/>
              <a:defRPr sz="1800"/>
            </a:lvl4pPr>
            <a:lvl5pPr indent="-320039" lvl="4" marL="2286000" algn="l">
              <a:lnSpc>
                <a:spcPct val="100000"/>
              </a:lnSpc>
              <a:spcBef>
                <a:spcPts val="1000"/>
              </a:spcBef>
              <a:spcAft>
                <a:spcPts val="0"/>
              </a:spcAft>
              <a:buClr>
                <a:schemeClr val="dk2"/>
              </a:buClr>
              <a:buSzPts val="144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1"/>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1"/>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able">
  <p:cSld name="Content + table">
    <p:spTree>
      <p:nvGrpSpPr>
        <p:cNvPr id="48" name="Shape 48"/>
        <p:cNvGrpSpPr/>
        <p:nvPr/>
      </p:nvGrpSpPr>
      <p:grpSpPr>
        <a:xfrm>
          <a:off x="0" y="0"/>
          <a:ext cx="0" cy="0"/>
          <a:chOff x="0" y="0"/>
          <a:chExt cx="0" cy="0"/>
        </a:xfrm>
      </p:grpSpPr>
      <p:cxnSp>
        <p:nvCxnSpPr>
          <p:cNvPr id="49" name="Google Shape;49;p24"/>
          <p:cNvCxnSpPr/>
          <p:nvPr/>
        </p:nvCxnSpPr>
        <p:spPr>
          <a:xfrm flipH="1">
            <a:off x="0" y="11575"/>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50" name="Google Shape;50;p24"/>
          <p:cNvCxnSpPr/>
          <p:nvPr/>
        </p:nvCxnSpPr>
        <p:spPr>
          <a:xfrm flipH="1">
            <a:off x="0" y="11575"/>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51" name="Google Shape;51;p24"/>
          <p:cNvCxnSpPr/>
          <p:nvPr/>
        </p:nvCxnSpPr>
        <p:spPr>
          <a:xfrm rot="10800000">
            <a:off x="-42863" y="5802775"/>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52" name="Google Shape;52;p24"/>
          <p:cNvCxnSpPr/>
          <p:nvPr/>
        </p:nvCxnSpPr>
        <p:spPr>
          <a:xfrm flipH="1">
            <a:off x="8462964" y="5859925"/>
            <a:ext cx="3729036" cy="100965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53" name="Google Shape;53;p24"/>
          <p:cNvCxnSpPr/>
          <p:nvPr/>
        </p:nvCxnSpPr>
        <p:spPr>
          <a:xfrm flipH="1">
            <a:off x="11543158" y="1659400"/>
            <a:ext cx="648842" cy="52101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54" name="Google Shape;54;p24"/>
          <p:cNvCxnSpPr/>
          <p:nvPr/>
        </p:nvCxnSpPr>
        <p:spPr>
          <a:xfrm rot="10800000">
            <a:off x="10781554" y="11575"/>
            <a:ext cx="1410446" cy="425834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55" name="Google Shape;55;p24"/>
          <p:cNvCxnSpPr/>
          <p:nvPr/>
        </p:nvCxnSpPr>
        <p:spPr>
          <a:xfrm rot="10800000">
            <a:off x="6529388" y="6812"/>
            <a:ext cx="5662612" cy="9319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56" name="Google Shape;56;p24"/>
          <p:cNvSpPr txBox="1"/>
          <p:nvPr>
            <p:ph type="title"/>
          </p:nvPr>
        </p:nvSpPr>
        <p:spPr>
          <a:xfrm>
            <a:off x="838200" y="365125"/>
            <a:ext cx="10330405"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600"/>
              <a:buFont typeface="Pla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4"/>
          <p:cNvSpPr txBox="1"/>
          <p:nvPr>
            <p:ph idx="1" type="body"/>
          </p:nvPr>
        </p:nvSpPr>
        <p:spPr>
          <a:xfrm>
            <a:off x="838200" y="2137059"/>
            <a:ext cx="2816352" cy="398624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440"/>
              <a:buNone/>
              <a:defRPr sz="1800"/>
            </a:lvl1pPr>
            <a:lvl2pPr indent="-309880" lvl="1" marL="914400" algn="l">
              <a:lnSpc>
                <a:spcPct val="100000"/>
              </a:lnSpc>
              <a:spcBef>
                <a:spcPts val="1000"/>
              </a:spcBef>
              <a:spcAft>
                <a:spcPts val="0"/>
              </a:spcAft>
              <a:buClr>
                <a:schemeClr val="dk2"/>
              </a:buClr>
              <a:buSzPts val="1280"/>
              <a:buChar char="•"/>
              <a:defRPr sz="1600"/>
            </a:lvl2pPr>
            <a:lvl3pPr indent="-299719" lvl="2" marL="1371600" algn="l">
              <a:lnSpc>
                <a:spcPct val="100000"/>
              </a:lnSpc>
              <a:spcBef>
                <a:spcPts val="1000"/>
              </a:spcBef>
              <a:spcAft>
                <a:spcPts val="0"/>
              </a:spcAft>
              <a:buClr>
                <a:schemeClr val="dk2"/>
              </a:buClr>
              <a:buSzPts val="1120"/>
              <a:buChar char="•"/>
              <a:defRPr sz="1400"/>
            </a:lvl3pPr>
            <a:lvl4pPr indent="-289560" lvl="3" marL="1828800" algn="l">
              <a:lnSpc>
                <a:spcPct val="100000"/>
              </a:lnSpc>
              <a:spcBef>
                <a:spcPts val="1000"/>
              </a:spcBef>
              <a:spcAft>
                <a:spcPts val="0"/>
              </a:spcAft>
              <a:buClr>
                <a:schemeClr val="dk2"/>
              </a:buClr>
              <a:buSzPts val="960"/>
              <a:buChar char="•"/>
              <a:defRPr sz="1200"/>
            </a:lvl4pPr>
            <a:lvl5pPr indent="-289560" lvl="4" marL="2286000" algn="l">
              <a:lnSpc>
                <a:spcPct val="100000"/>
              </a:lnSpc>
              <a:spcBef>
                <a:spcPts val="1000"/>
              </a:spcBef>
              <a:spcAft>
                <a:spcPts val="0"/>
              </a:spcAft>
              <a:buClr>
                <a:schemeClr val="dk2"/>
              </a:buClr>
              <a:buSzPts val="96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4"/>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4"/>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p:cSld name="Title + subtitle + picture">
    <p:spTree>
      <p:nvGrpSpPr>
        <p:cNvPr id="61" name="Shape 61"/>
        <p:cNvGrpSpPr/>
        <p:nvPr/>
      </p:nvGrpSpPr>
      <p:grpSpPr>
        <a:xfrm>
          <a:off x="0" y="0"/>
          <a:ext cx="0" cy="0"/>
          <a:chOff x="0" y="0"/>
          <a:chExt cx="0" cy="0"/>
        </a:xfrm>
      </p:grpSpPr>
      <p:cxnSp>
        <p:nvCxnSpPr>
          <p:cNvPr id="62" name="Google Shape;62;p18"/>
          <p:cNvCxnSpPr/>
          <p:nvPr/>
        </p:nvCxnSpPr>
        <p:spPr>
          <a:xfrm flipH="1">
            <a:off x="0" y="0"/>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63" name="Google Shape;63;p18"/>
          <p:cNvCxnSpPr/>
          <p:nvPr/>
        </p:nvCxnSpPr>
        <p:spPr>
          <a:xfrm rot="10800000">
            <a:off x="-42863" y="5791200"/>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64" name="Google Shape;64;p18"/>
          <p:cNvCxnSpPr/>
          <p:nvPr/>
        </p:nvCxnSpPr>
        <p:spPr>
          <a:xfrm flipH="1">
            <a:off x="0" y="0"/>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65" name="Google Shape;65;p18"/>
          <p:cNvSpPr txBox="1"/>
          <p:nvPr>
            <p:ph type="ctrTitle"/>
          </p:nvPr>
        </p:nvSpPr>
        <p:spPr>
          <a:xfrm>
            <a:off x="1215072" y="528320"/>
            <a:ext cx="5028566" cy="335499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4400"/>
              <a:buFont typeface="Play"/>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 type="subTitle"/>
          </p:nvPr>
        </p:nvSpPr>
        <p:spPr>
          <a:xfrm>
            <a:off x="1215072" y="4027992"/>
            <a:ext cx="5028565" cy="189497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chemeClr val="accent2"/>
              </a:buClr>
              <a:buSzPts val="1440"/>
              <a:buNone/>
              <a:defRPr b="1" sz="1800" cap="none">
                <a:solidFill>
                  <a:schemeClr val="accent2"/>
                </a:solidFill>
              </a:defRPr>
            </a:lvl1pPr>
            <a:lvl2pPr lvl="1" algn="ctr">
              <a:lnSpc>
                <a:spcPct val="100000"/>
              </a:lnSpc>
              <a:spcBef>
                <a:spcPts val="500"/>
              </a:spcBef>
              <a:spcAft>
                <a:spcPts val="0"/>
              </a:spcAft>
              <a:buClr>
                <a:schemeClr val="dk2"/>
              </a:buClr>
              <a:buSzPts val="1600"/>
              <a:buNone/>
              <a:defRPr sz="2000"/>
            </a:lvl2pPr>
            <a:lvl3pPr lvl="2" algn="ctr">
              <a:lnSpc>
                <a:spcPct val="100000"/>
              </a:lnSpc>
              <a:spcBef>
                <a:spcPts val="500"/>
              </a:spcBef>
              <a:spcAft>
                <a:spcPts val="0"/>
              </a:spcAft>
              <a:buClr>
                <a:schemeClr val="dk2"/>
              </a:buClr>
              <a:buSzPts val="1440"/>
              <a:buNone/>
              <a:defRPr sz="1800"/>
            </a:lvl3pPr>
            <a:lvl4pPr lvl="3" algn="ctr">
              <a:lnSpc>
                <a:spcPct val="100000"/>
              </a:lnSpc>
              <a:spcBef>
                <a:spcPts val="500"/>
              </a:spcBef>
              <a:spcAft>
                <a:spcPts val="0"/>
              </a:spcAft>
              <a:buClr>
                <a:schemeClr val="dk2"/>
              </a:buClr>
              <a:buSzPts val="1280"/>
              <a:buNone/>
              <a:defRPr sz="1600"/>
            </a:lvl4pPr>
            <a:lvl5pPr lvl="4" algn="ctr">
              <a:lnSpc>
                <a:spcPct val="100000"/>
              </a:lnSpc>
              <a:spcBef>
                <a:spcPts val="500"/>
              </a:spcBef>
              <a:spcAft>
                <a:spcPts val="0"/>
              </a:spcAft>
              <a:buClr>
                <a:schemeClr val="dk2"/>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7" name="Google Shape;67;p18"/>
          <p:cNvSpPr/>
          <p:nvPr>
            <p:ph idx="2" type="pic"/>
          </p:nvPr>
        </p:nvSpPr>
        <p:spPr>
          <a:xfrm>
            <a:off x="7257326" y="-11576"/>
            <a:ext cx="4946249" cy="690372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bg>
      <p:bgPr>
        <a:solidFill>
          <a:srgbClr val="F2E5CF"/>
        </a:solidFill>
      </p:bgPr>
    </p:bg>
    <p:spTree>
      <p:nvGrpSpPr>
        <p:cNvPr id="68" name="Shape 68"/>
        <p:cNvGrpSpPr/>
        <p:nvPr/>
      </p:nvGrpSpPr>
      <p:grpSpPr>
        <a:xfrm>
          <a:off x="0" y="0"/>
          <a:ext cx="0" cy="0"/>
          <a:chOff x="0" y="0"/>
          <a:chExt cx="0" cy="0"/>
        </a:xfrm>
      </p:grpSpPr>
      <p:cxnSp>
        <p:nvCxnSpPr>
          <p:cNvPr id="69" name="Google Shape;69;p27"/>
          <p:cNvCxnSpPr/>
          <p:nvPr/>
        </p:nvCxnSpPr>
        <p:spPr>
          <a:xfrm flipH="1">
            <a:off x="8462964" y="5848350"/>
            <a:ext cx="3729036" cy="100965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70" name="Google Shape;70;p27"/>
          <p:cNvCxnSpPr/>
          <p:nvPr/>
        </p:nvCxnSpPr>
        <p:spPr>
          <a:xfrm flipH="1">
            <a:off x="11543158" y="1647825"/>
            <a:ext cx="648842" cy="52101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71" name="Google Shape;71;p27"/>
          <p:cNvCxnSpPr/>
          <p:nvPr/>
        </p:nvCxnSpPr>
        <p:spPr>
          <a:xfrm rot="10800000">
            <a:off x="10781554" y="0"/>
            <a:ext cx="1410446" cy="425834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72" name="Google Shape;72;p27"/>
          <p:cNvCxnSpPr/>
          <p:nvPr/>
        </p:nvCxnSpPr>
        <p:spPr>
          <a:xfrm rot="10800000">
            <a:off x="6529388" y="-4763"/>
            <a:ext cx="5662612" cy="9319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73" name="Google Shape;73;p27"/>
          <p:cNvSpPr/>
          <p:nvPr>
            <p:ph idx="2" type="pic"/>
          </p:nvPr>
        </p:nvSpPr>
        <p:spPr>
          <a:xfrm>
            <a:off x="3810" y="0"/>
            <a:ext cx="7816995" cy="6858000"/>
          </a:xfrm>
          <a:prstGeom prst="rect">
            <a:avLst/>
          </a:prstGeom>
          <a:solidFill>
            <a:schemeClr val="dk2"/>
          </a:solidFill>
          <a:ln>
            <a:noFill/>
          </a:ln>
        </p:spPr>
      </p:sp>
      <p:sp>
        <p:nvSpPr>
          <p:cNvPr id="74" name="Google Shape;74;p27"/>
          <p:cNvSpPr txBox="1"/>
          <p:nvPr>
            <p:ph type="title"/>
          </p:nvPr>
        </p:nvSpPr>
        <p:spPr>
          <a:xfrm>
            <a:off x="6080992" y="731562"/>
            <a:ext cx="4902843" cy="352677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7"/>
          <p:cNvSpPr txBox="1"/>
          <p:nvPr>
            <p:ph idx="1" type="body"/>
          </p:nvPr>
        </p:nvSpPr>
        <p:spPr>
          <a:xfrm>
            <a:off x="6080992" y="4373217"/>
            <a:ext cx="4902843" cy="17532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40"/>
              <a:buNone/>
              <a:defRPr sz="1800">
                <a:solidFill>
                  <a:schemeClr val="dk1"/>
                </a:solidFill>
              </a:defRPr>
            </a:lvl1pPr>
            <a:lvl2pPr indent="-309880" lvl="1" marL="914400" algn="l">
              <a:lnSpc>
                <a:spcPct val="100000"/>
              </a:lnSpc>
              <a:spcBef>
                <a:spcPts val="1000"/>
              </a:spcBef>
              <a:spcAft>
                <a:spcPts val="0"/>
              </a:spcAft>
              <a:buClr>
                <a:schemeClr val="dk1"/>
              </a:buClr>
              <a:buSzPts val="1280"/>
              <a:buChar char="•"/>
              <a:defRPr sz="1600">
                <a:solidFill>
                  <a:schemeClr val="dk1"/>
                </a:solidFill>
              </a:defRPr>
            </a:lvl2pPr>
            <a:lvl3pPr indent="-299719" lvl="2" marL="1371600" algn="l">
              <a:lnSpc>
                <a:spcPct val="100000"/>
              </a:lnSpc>
              <a:spcBef>
                <a:spcPts val="1000"/>
              </a:spcBef>
              <a:spcAft>
                <a:spcPts val="0"/>
              </a:spcAft>
              <a:buClr>
                <a:schemeClr val="dk1"/>
              </a:buClr>
              <a:buSzPts val="1120"/>
              <a:buChar char="•"/>
              <a:defRPr sz="1400">
                <a:solidFill>
                  <a:schemeClr val="dk1"/>
                </a:solidFill>
              </a:defRPr>
            </a:lvl3pPr>
            <a:lvl4pPr indent="-289560" lvl="3" marL="1828800" algn="l">
              <a:lnSpc>
                <a:spcPct val="100000"/>
              </a:lnSpc>
              <a:spcBef>
                <a:spcPts val="1000"/>
              </a:spcBef>
              <a:spcAft>
                <a:spcPts val="0"/>
              </a:spcAft>
              <a:buClr>
                <a:schemeClr val="dk1"/>
              </a:buClr>
              <a:buSzPts val="960"/>
              <a:buChar char="•"/>
              <a:defRPr sz="1200">
                <a:solidFill>
                  <a:schemeClr val="dk1"/>
                </a:solidFill>
              </a:defRPr>
            </a:lvl4pPr>
            <a:lvl5pPr indent="-289560" lvl="4" marL="2286000" algn="l">
              <a:lnSpc>
                <a:spcPct val="100000"/>
              </a:lnSpc>
              <a:spcBef>
                <a:spcPts val="1000"/>
              </a:spcBef>
              <a:spcAft>
                <a:spcPts val="0"/>
              </a:spcAft>
              <a:buClr>
                <a:schemeClr val="dk1"/>
              </a:buClr>
              <a:buSzPts val="96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76" name="Shape 76"/>
        <p:cNvGrpSpPr/>
        <p:nvPr/>
      </p:nvGrpSpPr>
      <p:grpSpPr>
        <a:xfrm>
          <a:off x="0" y="0"/>
          <a:ext cx="0" cy="0"/>
          <a:chOff x="0" y="0"/>
          <a:chExt cx="0" cy="0"/>
        </a:xfrm>
      </p:grpSpPr>
      <p:sp>
        <p:nvSpPr>
          <p:cNvPr id="77" name="Google Shape;77;p16"/>
          <p:cNvSpPr/>
          <p:nvPr/>
        </p:nvSpPr>
        <p:spPr>
          <a:xfrm>
            <a:off x="-42863" y="0"/>
            <a:ext cx="4658392" cy="6858000"/>
          </a:xfrm>
          <a:custGeom>
            <a:rect b="b" l="l" r="r" t="t"/>
            <a:pathLst>
              <a:path extrusionOk="0" h="6858000" w="4658392">
                <a:moveTo>
                  <a:pt x="0" y="0"/>
                </a:moveTo>
                <a:lnTo>
                  <a:pt x="4658392" y="0"/>
                </a:lnTo>
                <a:lnTo>
                  <a:pt x="2820797" y="6858000"/>
                </a:lnTo>
                <a:lnTo>
                  <a:pt x="0" y="6858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78" name="Google Shape;78;p16"/>
          <p:cNvCxnSpPr/>
          <p:nvPr/>
        </p:nvCxnSpPr>
        <p:spPr>
          <a:xfrm rot="10800000">
            <a:off x="-42863" y="5791200"/>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79" name="Google Shape;79;p16"/>
          <p:cNvCxnSpPr/>
          <p:nvPr/>
        </p:nvCxnSpPr>
        <p:spPr>
          <a:xfrm flipH="1">
            <a:off x="0" y="0"/>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80" name="Google Shape;80;p16"/>
          <p:cNvCxnSpPr/>
          <p:nvPr/>
        </p:nvCxnSpPr>
        <p:spPr>
          <a:xfrm flipH="1">
            <a:off x="0" y="0"/>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81" name="Google Shape;81;p16"/>
          <p:cNvSpPr txBox="1"/>
          <p:nvPr>
            <p:ph type="title"/>
          </p:nvPr>
        </p:nvSpPr>
        <p:spPr>
          <a:xfrm>
            <a:off x="838200" y="509286"/>
            <a:ext cx="3200400" cy="561719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6"/>
          <p:cNvSpPr txBox="1"/>
          <p:nvPr>
            <p:ph idx="1" type="body"/>
          </p:nvPr>
        </p:nvSpPr>
        <p:spPr>
          <a:xfrm>
            <a:off x="5023412" y="509286"/>
            <a:ext cx="4328932" cy="5617194"/>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1000"/>
              </a:spcBef>
              <a:spcAft>
                <a:spcPts val="0"/>
              </a:spcAft>
              <a:buClr>
                <a:schemeClr val="dk2"/>
              </a:buClr>
              <a:buSzPts val="1440"/>
              <a:buNone/>
              <a:defRPr sz="1800"/>
            </a:lvl1pPr>
            <a:lvl2pPr indent="-228600" lvl="1" marL="914400" algn="l">
              <a:lnSpc>
                <a:spcPct val="150000"/>
              </a:lnSpc>
              <a:spcBef>
                <a:spcPts val="1000"/>
              </a:spcBef>
              <a:spcAft>
                <a:spcPts val="0"/>
              </a:spcAft>
              <a:buClr>
                <a:schemeClr val="dk2"/>
              </a:buClr>
              <a:buSzPts val="1280"/>
              <a:buNone/>
              <a:defRPr sz="1600"/>
            </a:lvl2pPr>
            <a:lvl3pPr indent="-228600" lvl="2" marL="1371600" algn="l">
              <a:lnSpc>
                <a:spcPct val="150000"/>
              </a:lnSpc>
              <a:spcBef>
                <a:spcPts val="1000"/>
              </a:spcBef>
              <a:spcAft>
                <a:spcPts val="0"/>
              </a:spcAft>
              <a:buClr>
                <a:schemeClr val="dk2"/>
              </a:buClr>
              <a:buSzPts val="1120"/>
              <a:buNone/>
              <a:defRPr sz="1400"/>
            </a:lvl3pPr>
            <a:lvl4pPr indent="-228600" lvl="3" marL="1828800" algn="l">
              <a:lnSpc>
                <a:spcPct val="150000"/>
              </a:lnSpc>
              <a:spcBef>
                <a:spcPts val="1000"/>
              </a:spcBef>
              <a:spcAft>
                <a:spcPts val="0"/>
              </a:spcAft>
              <a:buClr>
                <a:schemeClr val="dk2"/>
              </a:buClr>
              <a:buSzPts val="960"/>
              <a:buNone/>
              <a:defRPr sz="1200"/>
            </a:lvl4pPr>
            <a:lvl5pPr indent="-228600" lvl="4" marL="2286000" algn="l">
              <a:lnSpc>
                <a:spcPct val="150000"/>
              </a:lnSpc>
              <a:spcBef>
                <a:spcPts val="1000"/>
              </a:spcBef>
              <a:spcAft>
                <a:spcPts val="0"/>
              </a:spcAft>
              <a:buClr>
                <a:schemeClr val="dk2"/>
              </a:buClr>
              <a:buSzPts val="96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6"/>
          <p:cNvSpPr/>
          <p:nvPr>
            <p:ph idx="2" type="pic"/>
          </p:nvPr>
        </p:nvSpPr>
        <p:spPr>
          <a:xfrm>
            <a:off x="9548813" y="-22860"/>
            <a:ext cx="2651760" cy="6903720"/>
          </a:xfrm>
          <a:prstGeom prst="rect">
            <a:avLst/>
          </a:prstGeom>
          <a:noFill/>
          <a:ln>
            <a:noFill/>
          </a:ln>
        </p:spPr>
      </p:sp>
      <p:sp>
        <p:nvSpPr>
          <p:cNvPr id="84" name="Google Shape;84;p16"/>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6"/>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6"/>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87" name="Shape 87"/>
        <p:cNvGrpSpPr/>
        <p:nvPr/>
      </p:nvGrpSpPr>
      <p:grpSpPr>
        <a:xfrm>
          <a:off x="0" y="0"/>
          <a:ext cx="0" cy="0"/>
          <a:chOff x="0" y="0"/>
          <a:chExt cx="0" cy="0"/>
        </a:xfrm>
      </p:grpSpPr>
      <p:cxnSp>
        <p:nvCxnSpPr>
          <p:cNvPr id="88" name="Google Shape;88;p19"/>
          <p:cNvCxnSpPr/>
          <p:nvPr/>
        </p:nvCxnSpPr>
        <p:spPr>
          <a:xfrm rot="10800000">
            <a:off x="-42863" y="5791200"/>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89" name="Google Shape;89;p19"/>
          <p:cNvCxnSpPr/>
          <p:nvPr/>
        </p:nvCxnSpPr>
        <p:spPr>
          <a:xfrm flipH="1">
            <a:off x="10911820" y="0"/>
            <a:ext cx="913577" cy="6858000"/>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90" name="Google Shape;90;p19"/>
          <p:cNvSpPr txBox="1"/>
          <p:nvPr>
            <p:ph type="title"/>
          </p:nvPr>
        </p:nvSpPr>
        <p:spPr>
          <a:xfrm>
            <a:off x="3970117" y="185195"/>
            <a:ext cx="6930838" cy="150549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600"/>
              <a:buFont typeface="Pla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9"/>
          <p:cNvSpPr/>
          <p:nvPr>
            <p:ph idx="2" type="pic"/>
          </p:nvPr>
        </p:nvSpPr>
        <p:spPr>
          <a:xfrm>
            <a:off x="-18788" y="-22860"/>
            <a:ext cx="3291840" cy="6903720"/>
          </a:xfrm>
          <a:prstGeom prst="rect">
            <a:avLst/>
          </a:prstGeom>
          <a:noFill/>
          <a:ln>
            <a:noFill/>
          </a:ln>
        </p:spPr>
      </p:sp>
      <p:sp>
        <p:nvSpPr>
          <p:cNvPr id="92" name="Google Shape;92;p19"/>
          <p:cNvSpPr txBox="1"/>
          <p:nvPr>
            <p:ph idx="1" type="body"/>
          </p:nvPr>
        </p:nvSpPr>
        <p:spPr>
          <a:xfrm>
            <a:off x="3970116" y="2022395"/>
            <a:ext cx="6941703" cy="42976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Font typeface="Arial"/>
              <a:buChar char="•"/>
              <a:defRPr sz="1800"/>
            </a:lvl1pPr>
            <a:lvl2pPr indent="-320040" lvl="1" marL="914400" algn="l">
              <a:lnSpc>
                <a:spcPct val="100000"/>
              </a:lnSpc>
              <a:spcBef>
                <a:spcPts val="1500"/>
              </a:spcBef>
              <a:spcAft>
                <a:spcPts val="0"/>
              </a:spcAft>
              <a:buClr>
                <a:schemeClr val="dk2"/>
              </a:buClr>
              <a:buSzPts val="1440"/>
              <a:buChar char="•"/>
              <a:defRPr sz="1800"/>
            </a:lvl2pPr>
            <a:lvl3pPr indent="-320039" lvl="2" marL="1371600" algn="l">
              <a:lnSpc>
                <a:spcPct val="100000"/>
              </a:lnSpc>
              <a:spcBef>
                <a:spcPts val="1500"/>
              </a:spcBef>
              <a:spcAft>
                <a:spcPts val="0"/>
              </a:spcAft>
              <a:buClr>
                <a:schemeClr val="dk2"/>
              </a:buClr>
              <a:buSzPts val="1440"/>
              <a:buChar char="•"/>
              <a:defRPr sz="1800"/>
            </a:lvl3pPr>
            <a:lvl4pPr indent="-320039" lvl="3" marL="1828800" algn="l">
              <a:lnSpc>
                <a:spcPct val="100000"/>
              </a:lnSpc>
              <a:spcBef>
                <a:spcPts val="1500"/>
              </a:spcBef>
              <a:spcAft>
                <a:spcPts val="0"/>
              </a:spcAft>
              <a:buClr>
                <a:schemeClr val="dk2"/>
              </a:buClr>
              <a:buSzPts val="1440"/>
              <a:buChar char="•"/>
              <a:defRPr sz="1800"/>
            </a:lvl4pPr>
            <a:lvl5pPr indent="-320039" lvl="4" marL="2286000" algn="l">
              <a:lnSpc>
                <a:spcPct val="100000"/>
              </a:lnSpc>
              <a:spcBef>
                <a:spcPts val="1500"/>
              </a:spcBef>
              <a:spcAft>
                <a:spcPts val="0"/>
              </a:spcAft>
              <a:buClr>
                <a:schemeClr val="dk2"/>
              </a:buClr>
              <a:buSzPts val="1440"/>
              <a:buChar char="•"/>
              <a:defRPr sz="1800"/>
            </a:lvl5pPr>
            <a:lvl6pPr indent="-342900" lvl="5" marL="2743200" algn="l">
              <a:lnSpc>
                <a:spcPct val="90000"/>
              </a:lnSpc>
              <a:spcBef>
                <a:spcPts val="1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93" name="Shape 93"/>
        <p:cNvGrpSpPr/>
        <p:nvPr/>
      </p:nvGrpSpPr>
      <p:grpSpPr>
        <a:xfrm>
          <a:off x="0" y="0"/>
          <a:ext cx="0" cy="0"/>
          <a:chOff x="0" y="0"/>
          <a:chExt cx="0" cy="0"/>
        </a:xfrm>
      </p:grpSpPr>
      <p:sp>
        <p:nvSpPr>
          <p:cNvPr id="94" name="Google Shape;94;p20"/>
          <p:cNvSpPr/>
          <p:nvPr/>
        </p:nvSpPr>
        <p:spPr>
          <a:xfrm>
            <a:off x="0" y="0"/>
            <a:ext cx="7470792" cy="6858000"/>
          </a:xfrm>
          <a:custGeom>
            <a:rect b="b" l="l" r="r" t="t"/>
            <a:pathLst>
              <a:path extrusionOk="0" h="6858000" w="7470792">
                <a:moveTo>
                  <a:pt x="0" y="0"/>
                </a:moveTo>
                <a:lnTo>
                  <a:pt x="7470792" y="0"/>
                </a:lnTo>
                <a:lnTo>
                  <a:pt x="5633197"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95" name="Google Shape;95;p20"/>
          <p:cNvCxnSpPr/>
          <p:nvPr/>
        </p:nvCxnSpPr>
        <p:spPr>
          <a:xfrm flipH="1">
            <a:off x="0" y="0"/>
            <a:ext cx="3119718" cy="68580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96" name="Google Shape;96;p20"/>
          <p:cNvCxnSpPr/>
          <p:nvPr/>
        </p:nvCxnSpPr>
        <p:spPr>
          <a:xfrm flipH="1">
            <a:off x="0" y="0"/>
            <a:ext cx="903768" cy="65436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97" name="Google Shape;97;p20"/>
          <p:cNvCxnSpPr/>
          <p:nvPr/>
        </p:nvCxnSpPr>
        <p:spPr>
          <a:xfrm rot="10800000">
            <a:off x="-42863" y="5791200"/>
            <a:ext cx="6286501" cy="1066801"/>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98" name="Google Shape;98;p20"/>
          <p:cNvCxnSpPr/>
          <p:nvPr/>
        </p:nvCxnSpPr>
        <p:spPr>
          <a:xfrm flipH="1">
            <a:off x="8462964" y="5848350"/>
            <a:ext cx="3729036" cy="100965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99" name="Google Shape;99;p20"/>
          <p:cNvCxnSpPr/>
          <p:nvPr/>
        </p:nvCxnSpPr>
        <p:spPr>
          <a:xfrm flipH="1">
            <a:off x="11543158" y="1647825"/>
            <a:ext cx="648842" cy="5210175"/>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00" name="Google Shape;100;p20"/>
          <p:cNvCxnSpPr/>
          <p:nvPr/>
        </p:nvCxnSpPr>
        <p:spPr>
          <a:xfrm rot="10800000">
            <a:off x="10781554" y="0"/>
            <a:ext cx="1410446" cy="4258340"/>
          </a:xfrm>
          <a:prstGeom prst="straightConnector1">
            <a:avLst/>
          </a:prstGeom>
          <a:noFill/>
          <a:ln cap="flat" cmpd="sng" w="12700">
            <a:solidFill>
              <a:schemeClr val="accent3">
                <a:alpha val="69411"/>
              </a:schemeClr>
            </a:solidFill>
            <a:prstDash val="solid"/>
            <a:miter lim="800000"/>
            <a:headEnd len="sm" w="sm" type="none"/>
            <a:tailEnd len="sm" w="sm" type="none"/>
          </a:ln>
        </p:spPr>
      </p:cxnSp>
      <p:cxnSp>
        <p:nvCxnSpPr>
          <p:cNvPr id="101" name="Google Shape;101;p20"/>
          <p:cNvCxnSpPr/>
          <p:nvPr/>
        </p:nvCxnSpPr>
        <p:spPr>
          <a:xfrm rot="10800000">
            <a:off x="6529388" y="-4763"/>
            <a:ext cx="5662612" cy="931975"/>
          </a:xfrm>
          <a:prstGeom prst="straightConnector1">
            <a:avLst/>
          </a:prstGeom>
          <a:noFill/>
          <a:ln cap="flat" cmpd="sng" w="12700">
            <a:solidFill>
              <a:schemeClr val="accent3">
                <a:alpha val="69411"/>
              </a:schemeClr>
            </a:solidFill>
            <a:prstDash val="solid"/>
            <a:miter lim="800000"/>
            <a:headEnd len="sm" w="sm" type="none"/>
            <a:tailEnd len="sm" w="sm" type="none"/>
          </a:ln>
        </p:spPr>
      </p:cxnSp>
      <p:sp>
        <p:nvSpPr>
          <p:cNvPr id="102" name="Google Shape;102;p20"/>
          <p:cNvSpPr txBox="1"/>
          <p:nvPr>
            <p:ph type="ctrTitle"/>
          </p:nvPr>
        </p:nvSpPr>
        <p:spPr>
          <a:xfrm>
            <a:off x="1524000" y="685800"/>
            <a:ext cx="9144000" cy="3136738"/>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6"/>
              </a:buClr>
              <a:buSzPts val="4400"/>
              <a:buFont typeface="Play"/>
              <a:buNone/>
              <a:defRPr sz="4400">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0"/>
          <p:cNvSpPr txBox="1"/>
          <p:nvPr>
            <p:ph idx="1" type="subTitle"/>
          </p:nvPr>
        </p:nvSpPr>
        <p:spPr>
          <a:xfrm>
            <a:off x="1524000" y="3978800"/>
            <a:ext cx="9144000" cy="196596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1000"/>
              </a:spcBef>
              <a:spcAft>
                <a:spcPts val="0"/>
              </a:spcAft>
              <a:buClr>
                <a:schemeClr val="accent2"/>
              </a:buClr>
              <a:buSzPts val="1440"/>
              <a:buNone/>
              <a:defRPr b="1" sz="1800" cap="none">
                <a:solidFill>
                  <a:schemeClr val="accent2"/>
                </a:solidFill>
              </a:defRPr>
            </a:lvl1pPr>
            <a:lvl2pPr lvl="1" algn="ctr">
              <a:lnSpc>
                <a:spcPct val="100000"/>
              </a:lnSpc>
              <a:spcBef>
                <a:spcPts val="500"/>
              </a:spcBef>
              <a:spcAft>
                <a:spcPts val="0"/>
              </a:spcAft>
              <a:buClr>
                <a:schemeClr val="dk2"/>
              </a:buClr>
              <a:buSzPts val="1600"/>
              <a:buNone/>
              <a:defRPr sz="2000"/>
            </a:lvl2pPr>
            <a:lvl3pPr lvl="2" algn="ctr">
              <a:lnSpc>
                <a:spcPct val="100000"/>
              </a:lnSpc>
              <a:spcBef>
                <a:spcPts val="500"/>
              </a:spcBef>
              <a:spcAft>
                <a:spcPts val="0"/>
              </a:spcAft>
              <a:buClr>
                <a:schemeClr val="dk2"/>
              </a:buClr>
              <a:buSzPts val="1440"/>
              <a:buNone/>
              <a:defRPr sz="1800"/>
            </a:lvl3pPr>
            <a:lvl4pPr lvl="3" algn="ctr">
              <a:lnSpc>
                <a:spcPct val="100000"/>
              </a:lnSpc>
              <a:spcBef>
                <a:spcPts val="500"/>
              </a:spcBef>
              <a:spcAft>
                <a:spcPts val="0"/>
              </a:spcAft>
              <a:buClr>
                <a:schemeClr val="dk2"/>
              </a:buClr>
              <a:buSzPts val="1280"/>
              <a:buNone/>
              <a:defRPr sz="1600"/>
            </a:lvl4pPr>
            <a:lvl5pPr lvl="4" algn="ctr">
              <a:lnSpc>
                <a:spcPct val="100000"/>
              </a:lnSpc>
              <a:spcBef>
                <a:spcPts val="500"/>
              </a:spcBef>
              <a:spcAft>
                <a:spcPts val="0"/>
              </a:spcAft>
              <a:buClr>
                <a:schemeClr val="dk2"/>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cxnSp>
        <p:nvCxnSpPr>
          <p:cNvPr id="10" name="Google Shape;10;p14"/>
          <p:cNvCxnSpPr/>
          <p:nvPr/>
        </p:nvCxnSpPr>
        <p:spPr>
          <a:xfrm flipH="1">
            <a:off x="0" y="0"/>
            <a:ext cx="3119718" cy="685800"/>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11" name="Google Shape;11;p14"/>
          <p:cNvCxnSpPr/>
          <p:nvPr/>
        </p:nvCxnSpPr>
        <p:spPr>
          <a:xfrm flipH="1">
            <a:off x="0" y="0"/>
            <a:ext cx="903768" cy="6543675"/>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12" name="Google Shape;12;p14"/>
          <p:cNvCxnSpPr/>
          <p:nvPr/>
        </p:nvCxnSpPr>
        <p:spPr>
          <a:xfrm rot="10800000">
            <a:off x="-42863" y="5791200"/>
            <a:ext cx="6286501" cy="1066801"/>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13" name="Google Shape;13;p14"/>
          <p:cNvCxnSpPr/>
          <p:nvPr/>
        </p:nvCxnSpPr>
        <p:spPr>
          <a:xfrm flipH="1">
            <a:off x="8462964" y="5848350"/>
            <a:ext cx="3729036" cy="1009650"/>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14" name="Google Shape;14;p14"/>
          <p:cNvCxnSpPr/>
          <p:nvPr/>
        </p:nvCxnSpPr>
        <p:spPr>
          <a:xfrm flipH="1">
            <a:off x="11543158" y="1647825"/>
            <a:ext cx="648842" cy="5210175"/>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15" name="Google Shape;15;p14"/>
          <p:cNvCxnSpPr/>
          <p:nvPr/>
        </p:nvCxnSpPr>
        <p:spPr>
          <a:xfrm rot="10800000">
            <a:off x="10781554" y="0"/>
            <a:ext cx="1410446" cy="4258340"/>
          </a:xfrm>
          <a:prstGeom prst="straightConnector1">
            <a:avLst/>
          </a:prstGeom>
          <a:noFill/>
          <a:ln cap="flat" cmpd="sng" w="12700">
            <a:solidFill>
              <a:schemeClr val="accent2">
                <a:alpha val="69411"/>
              </a:schemeClr>
            </a:solidFill>
            <a:prstDash val="solid"/>
            <a:miter lim="800000"/>
            <a:headEnd len="sm" w="sm" type="none"/>
            <a:tailEnd len="sm" w="sm" type="none"/>
          </a:ln>
        </p:spPr>
      </p:cxnSp>
      <p:cxnSp>
        <p:nvCxnSpPr>
          <p:cNvPr id="16" name="Google Shape;16;p14"/>
          <p:cNvCxnSpPr/>
          <p:nvPr/>
        </p:nvCxnSpPr>
        <p:spPr>
          <a:xfrm rot="10800000">
            <a:off x="6529388" y="-4763"/>
            <a:ext cx="5662612" cy="931975"/>
          </a:xfrm>
          <a:prstGeom prst="straightConnector1">
            <a:avLst/>
          </a:prstGeom>
          <a:noFill/>
          <a:ln cap="flat" cmpd="sng" w="12700">
            <a:solidFill>
              <a:schemeClr val="accent2">
                <a:alpha val="69411"/>
              </a:schemeClr>
            </a:solidFill>
            <a:prstDash val="solid"/>
            <a:miter lim="800000"/>
            <a:headEnd len="sm" w="sm" type="none"/>
            <a:tailEnd len="sm" w="sm" type="none"/>
          </a:ln>
        </p:spPr>
      </p:cxnSp>
      <p:sp>
        <p:nvSpPr>
          <p:cNvPr id="17" name="Google Shape;17;p14"/>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Play"/>
              <a:buNone/>
              <a:defRPr b="0" i="1" sz="4400" u="none" cap="none" strike="noStrike">
                <a:solidFill>
                  <a:schemeClr val="dk2"/>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14"/>
          <p:cNvSpPr txBox="1"/>
          <p:nvPr>
            <p:ph idx="1" type="body"/>
          </p:nvPr>
        </p:nvSpPr>
        <p:spPr>
          <a:xfrm>
            <a:off x="1143000" y="2009554"/>
            <a:ext cx="9906000" cy="4024424"/>
          </a:xfrm>
          <a:prstGeom prst="rect">
            <a:avLst/>
          </a:prstGeom>
          <a:noFill/>
          <a:ln>
            <a:noFill/>
          </a:ln>
        </p:spPr>
        <p:txBody>
          <a:bodyPr anchorCtr="0" anchor="t" bIns="45700" lIns="91425" spcFirstLastPara="1" rIns="91425" wrap="square" tIns="45700">
            <a:normAutofit/>
          </a:bodyPr>
          <a:lstStyle>
            <a:lvl1pPr indent="-350520" lvl="0" marL="457200" marR="0" rtl="0" algn="l">
              <a:lnSpc>
                <a:spcPct val="100000"/>
              </a:lnSpc>
              <a:spcBef>
                <a:spcPts val="1000"/>
              </a:spcBef>
              <a:spcAft>
                <a:spcPts val="0"/>
              </a:spcAft>
              <a:buClr>
                <a:schemeClr val="dk2"/>
              </a:buClr>
              <a:buSzPts val="1920"/>
              <a:buFont typeface="Arial"/>
              <a:buChar char="•"/>
              <a:defRPr b="0" i="0" sz="2400" u="none" cap="none" strike="noStrike">
                <a:solidFill>
                  <a:schemeClr val="dk2"/>
                </a:solidFill>
                <a:latin typeface="Open Sans Light"/>
                <a:ea typeface="Open Sans Light"/>
                <a:cs typeface="Open Sans Light"/>
                <a:sym typeface="Open Sans Light"/>
              </a:defRPr>
            </a:lvl1pPr>
            <a:lvl2pPr indent="-330200" lvl="1" marL="914400" marR="0" rtl="0" algn="l">
              <a:lnSpc>
                <a:spcPct val="100000"/>
              </a:lnSpc>
              <a:spcBef>
                <a:spcPts val="500"/>
              </a:spcBef>
              <a:spcAft>
                <a:spcPts val="0"/>
              </a:spcAft>
              <a:buClr>
                <a:schemeClr val="dk2"/>
              </a:buClr>
              <a:buSzPts val="1600"/>
              <a:buFont typeface="Arial"/>
              <a:buChar char="•"/>
              <a:defRPr b="0" i="0" sz="2000" u="none" cap="none" strike="noStrike">
                <a:solidFill>
                  <a:schemeClr val="dk2"/>
                </a:solidFill>
                <a:latin typeface="Open Sans Light"/>
                <a:ea typeface="Open Sans Light"/>
                <a:cs typeface="Open Sans Light"/>
                <a:sym typeface="Open Sans Light"/>
              </a:defRPr>
            </a:lvl2pPr>
            <a:lvl3pPr indent="-320039" lvl="2" marL="1371600" marR="0" rtl="0" algn="l">
              <a:lnSpc>
                <a:spcPct val="100000"/>
              </a:lnSpc>
              <a:spcBef>
                <a:spcPts val="500"/>
              </a:spcBef>
              <a:spcAft>
                <a:spcPts val="0"/>
              </a:spcAft>
              <a:buClr>
                <a:schemeClr val="dk2"/>
              </a:buClr>
              <a:buSzPts val="1440"/>
              <a:buFont typeface="Arial"/>
              <a:buChar char="•"/>
              <a:defRPr b="0" i="0" sz="1800" u="none" cap="none" strike="noStrike">
                <a:solidFill>
                  <a:schemeClr val="dk2"/>
                </a:solidFill>
                <a:latin typeface="Open Sans Light"/>
                <a:ea typeface="Open Sans Light"/>
                <a:cs typeface="Open Sans Light"/>
                <a:sym typeface="Open Sans Light"/>
              </a:defRPr>
            </a:lvl3pPr>
            <a:lvl4pPr indent="-309880" lvl="3" marL="18288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4pPr>
            <a:lvl5pPr indent="-309879" lvl="4" marL="22860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9pPr>
          </a:lstStyle>
          <a:p/>
        </p:txBody>
      </p:sp>
      <p:sp>
        <p:nvSpPr>
          <p:cNvPr id="19" name="Google Shape;19;p14"/>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20" name="Google Shape;20;p14"/>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2"/>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21" name="Google Shape;21;p14"/>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hyperlink" Target="https://public.tableau.com/app/profile/ana.zegarra/viz/APAN5400WeatherFlightDelays/Dashboard1?publish=yes" TargetMode="External"/><Relationship Id="rId9" Type="http://schemas.openxmlformats.org/officeDocument/2006/relationships/image" Target="../media/image23.png"/><Relationship Id="rId5" Type="http://schemas.openxmlformats.org/officeDocument/2006/relationships/image" Target="../media/image26.jpg"/><Relationship Id="rId6" Type="http://schemas.openxmlformats.org/officeDocument/2006/relationships/image" Target="../media/image17.png"/><Relationship Id="rId7" Type="http://schemas.openxmlformats.org/officeDocument/2006/relationships/hyperlink" Target="https://public.tableau.com/views/Predictive_Analysis_Dashboard/PredictiveDashboard?:language=en-US&amp;:sid=&amp;:redirect=auth&amp;:display_count=n&amp;:origin=viz_share_link" TargetMode="External"/><Relationship Id="rId8"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12.jpg"/><Relationship Id="rId5" Type="http://schemas.openxmlformats.org/officeDocument/2006/relationships/image" Target="../media/image5.jpg"/><Relationship Id="rId6" Type="http://schemas.openxmlformats.org/officeDocument/2006/relationships/image" Target="../media/image2.png"/><Relationship Id="rId7" Type="http://schemas.openxmlformats.org/officeDocument/2006/relationships/image" Target="../media/image11.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29.png"/><Relationship Id="rId5" Type="http://schemas.openxmlformats.org/officeDocument/2006/relationships/image" Target="../media/image5.jpg"/><Relationship Id="rId6" Type="http://schemas.openxmlformats.org/officeDocument/2006/relationships/image" Target="../media/image2.png"/><Relationship Id="rId7" Type="http://schemas.openxmlformats.org/officeDocument/2006/relationships/image" Target="../media/image28.png"/><Relationship Id="rId8" Type="http://schemas.openxmlformats.org/officeDocument/2006/relationships/image" Target="../media/image21.png"/><Relationship Id="rId11" Type="http://schemas.openxmlformats.org/officeDocument/2006/relationships/image" Target="../media/image14.png"/><Relationship Id="rId10" Type="http://schemas.openxmlformats.org/officeDocument/2006/relationships/image" Target="../media/image20.png"/><Relationship Id="rId13" Type="http://schemas.openxmlformats.org/officeDocument/2006/relationships/image" Target="../media/image3.png"/><Relationship Id="rId12" Type="http://schemas.openxmlformats.org/officeDocument/2006/relationships/image" Target="../media/image27.png"/><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16.png"/><Relationship Id="rId10"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1"/>
          <p:cNvSpPr txBox="1"/>
          <p:nvPr>
            <p:ph type="ctrTitle"/>
          </p:nvPr>
        </p:nvSpPr>
        <p:spPr>
          <a:xfrm>
            <a:off x="857468" y="486137"/>
            <a:ext cx="5427584" cy="359972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4400"/>
              <a:buFont typeface="Play"/>
              <a:buNone/>
            </a:pPr>
            <a:r>
              <a:rPr lang="en-US"/>
              <a:t>Airline Delay Prediction Under Extreme Weather Conditions</a:t>
            </a:r>
            <a:endParaRPr/>
          </a:p>
        </p:txBody>
      </p:sp>
      <p:pic>
        <p:nvPicPr>
          <p:cNvPr descr="Sunset view of airplane on airport runway under dramatic sky in Hobart,Tasmania, Australia. Aviation technology and world travel concept. (Provided by Getty Images)" id="229" name="Google Shape;229;p1"/>
          <p:cNvPicPr preferRelativeResize="0"/>
          <p:nvPr>
            <p:ph idx="2" type="pic"/>
          </p:nvPr>
        </p:nvPicPr>
        <p:blipFill rotWithShape="1">
          <a:blip r:embed="rId3">
            <a:alphaModFix/>
          </a:blip>
          <a:srcRect b="0" l="29618" r="29613" t="0"/>
          <a:stretch/>
        </p:blipFill>
        <p:spPr>
          <a:xfrm>
            <a:off x="6776000" y="-6725"/>
            <a:ext cx="5427574" cy="6894600"/>
          </a:xfrm>
          <a:prstGeom prst="rect">
            <a:avLst/>
          </a:prstGeom>
          <a:noFill/>
          <a:ln>
            <a:noFill/>
          </a:ln>
        </p:spPr>
      </p:pic>
      <p:sp>
        <p:nvSpPr>
          <p:cNvPr id="230" name="Google Shape;230;p1"/>
          <p:cNvSpPr txBox="1"/>
          <p:nvPr/>
        </p:nvSpPr>
        <p:spPr>
          <a:xfrm>
            <a:off x="1516900" y="4618350"/>
            <a:ext cx="47115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accent1"/>
                </a:solidFill>
                <a:latin typeface="Play"/>
                <a:ea typeface="Play"/>
                <a:cs typeface="Play"/>
                <a:sym typeface="Play"/>
              </a:rPr>
              <a:t>APAN5400</a:t>
            </a:r>
            <a:endParaRPr b="0" i="0" sz="2100" u="none" cap="none" strike="noStrike">
              <a:solidFill>
                <a:schemeClr val="accen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accent1"/>
                </a:solidFill>
                <a:latin typeface="Play"/>
                <a:ea typeface="Play"/>
                <a:cs typeface="Play"/>
                <a:sym typeface="Play"/>
              </a:rPr>
              <a:t>Term Project Proposal</a:t>
            </a:r>
            <a:endParaRPr b="0" i="0" sz="2100" u="none" cap="none" strike="noStrike">
              <a:solidFill>
                <a:schemeClr val="accen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accent1"/>
                </a:solidFill>
                <a:latin typeface="Play"/>
                <a:ea typeface="Play"/>
                <a:cs typeface="Play"/>
                <a:sym typeface="Play"/>
              </a:rPr>
              <a:t>Team 1: Ana Zegarra,  </a:t>
            </a:r>
            <a:endParaRPr b="0" i="0" sz="2100" u="none" cap="none" strike="noStrike">
              <a:solidFill>
                <a:schemeClr val="accen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accent1"/>
                </a:solidFill>
                <a:latin typeface="Play"/>
                <a:ea typeface="Play"/>
                <a:cs typeface="Play"/>
                <a:sym typeface="Play"/>
              </a:rPr>
              <a:t>Arshia Mahant, Poorva Desai, Samatha Krishna &amp; Shirley Zhang </a:t>
            </a:r>
            <a:endParaRPr b="0" i="0" sz="2100" u="none" cap="none" strike="noStrike">
              <a:solidFill>
                <a:schemeClr val="accent1"/>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9b97587aa1_1_0"/>
          <p:cNvSpPr txBox="1"/>
          <p:nvPr>
            <p:ph type="title"/>
          </p:nvPr>
        </p:nvSpPr>
        <p:spPr>
          <a:xfrm>
            <a:off x="838200" y="23496"/>
            <a:ext cx="10330500" cy="648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solidFill>
                  <a:schemeClr val="accent1"/>
                </a:solidFill>
              </a:rPr>
              <a:t>Demo: Visualization placeholder</a:t>
            </a:r>
            <a:endParaRPr>
              <a:solidFill>
                <a:schemeClr val="accent1"/>
              </a:solidFill>
            </a:endParaRPr>
          </a:p>
        </p:txBody>
      </p:sp>
      <p:pic>
        <p:nvPicPr>
          <p:cNvPr id="352" name="Google Shape;352;g39b97587aa1_1_0"/>
          <p:cNvPicPr preferRelativeResize="0"/>
          <p:nvPr/>
        </p:nvPicPr>
        <p:blipFill>
          <a:blip r:embed="rId3">
            <a:alphaModFix/>
          </a:blip>
          <a:stretch>
            <a:fillRect/>
          </a:stretch>
        </p:blipFill>
        <p:spPr>
          <a:xfrm>
            <a:off x="647700" y="1114480"/>
            <a:ext cx="4419125" cy="2463976"/>
          </a:xfrm>
          <a:prstGeom prst="rect">
            <a:avLst/>
          </a:prstGeom>
          <a:noFill/>
          <a:ln cap="flat" cmpd="sng" w="9525">
            <a:solidFill>
              <a:schemeClr val="dk2"/>
            </a:solidFill>
            <a:prstDash val="solid"/>
            <a:round/>
            <a:headEnd len="sm" w="sm" type="none"/>
            <a:tailEnd len="sm" w="sm" type="none"/>
          </a:ln>
        </p:spPr>
      </p:pic>
      <p:sp>
        <p:nvSpPr>
          <p:cNvPr id="353" name="Google Shape;353;g39b97587aa1_1_0"/>
          <p:cNvSpPr txBox="1"/>
          <p:nvPr/>
        </p:nvSpPr>
        <p:spPr>
          <a:xfrm>
            <a:off x="478650" y="3598310"/>
            <a:ext cx="5431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u="sng">
                <a:solidFill>
                  <a:schemeClr val="hlink"/>
                </a:solidFill>
                <a:hlinkClick r:id="rId4"/>
              </a:rPr>
              <a:t>APAN5400 Weather &amp; Flight Delays | Tableau Public</a:t>
            </a:r>
            <a:endParaRPr sz="800"/>
          </a:p>
        </p:txBody>
      </p:sp>
      <p:sp>
        <p:nvSpPr>
          <p:cNvPr id="354" name="Google Shape;354;g39b97587aa1_1_0"/>
          <p:cNvSpPr txBox="1"/>
          <p:nvPr/>
        </p:nvSpPr>
        <p:spPr>
          <a:xfrm>
            <a:off x="1176275" y="652693"/>
            <a:ext cx="3235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1"/>
                </a:solidFill>
                <a:latin typeface="Play"/>
                <a:ea typeface="Play"/>
                <a:cs typeface="Play"/>
                <a:sym typeface="Play"/>
              </a:rPr>
              <a:t>Historical Dashboard</a:t>
            </a:r>
            <a:endParaRPr sz="2400">
              <a:solidFill>
                <a:schemeClr val="accent1"/>
              </a:solidFill>
              <a:latin typeface="Play"/>
              <a:ea typeface="Play"/>
              <a:cs typeface="Play"/>
              <a:sym typeface="Play"/>
            </a:endParaRPr>
          </a:p>
        </p:txBody>
      </p:sp>
      <p:sp>
        <p:nvSpPr>
          <p:cNvPr id="355" name="Google Shape;355;g39b97587aa1_1_0"/>
          <p:cNvSpPr txBox="1"/>
          <p:nvPr/>
        </p:nvSpPr>
        <p:spPr>
          <a:xfrm>
            <a:off x="6707100" y="673800"/>
            <a:ext cx="44190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accent1"/>
                </a:solidFill>
                <a:latin typeface="Play"/>
                <a:ea typeface="Play"/>
                <a:cs typeface="Play"/>
                <a:sym typeface="Play"/>
              </a:rPr>
              <a:t>Predictive</a:t>
            </a:r>
            <a:r>
              <a:rPr lang="en-US" sz="2400">
                <a:solidFill>
                  <a:schemeClr val="accent1"/>
                </a:solidFill>
                <a:latin typeface="Play"/>
                <a:ea typeface="Play"/>
                <a:cs typeface="Play"/>
                <a:sym typeface="Play"/>
              </a:rPr>
              <a:t> Dashboard</a:t>
            </a:r>
            <a:endParaRPr sz="2400">
              <a:solidFill>
                <a:schemeClr val="accent1"/>
              </a:solidFill>
              <a:latin typeface="Play"/>
              <a:ea typeface="Play"/>
              <a:cs typeface="Play"/>
              <a:sym typeface="Play"/>
            </a:endParaRPr>
          </a:p>
        </p:txBody>
      </p:sp>
      <p:sp>
        <p:nvSpPr>
          <p:cNvPr id="356" name="Google Shape;356;g39b97587aa1_1_0"/>
          <p:cNvSpPr txBox="1"/>
          <p:nvPr/>
        </p:nvSpPr>
        <p:spPr>
          <a:xfrm>
            <a:off x="3555325" y="3692400"/>
            <a:ext cx="44562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accent1"/>
                </a:solidFill>
                <a:latin typeface="Play"/>
                <a:ea typeface="Play"/>
                <a:cs typeface="Play"/>
                <a:sym typeface="Play"/>
              </a:rPr>
              <a:t>Flask Interface</a:t>
            </a:r>
            <a:endParaRPr sz="2400">
              <a:solidFill>
                <a:schemeClr val="accent1"/>
              </a:solidFill>
              <a:latin typeface="Play"/>
              <a:ea typeface="Play"/>
              <a:cs typeface="Play"/>
              <a:sym typeface="Play"/>
            </a:endParaRPr>
          </a:p>
        </p:txBody>
      </p:sp>
      <p:pic>
        <p:nvPicPr>
          <p:cNvPr id="357" name="Google Shape;357;g39b97587aa1_1_0" title="UI-1.jpeg"/>
          <p:cNvPicPr preferRelativeResize="0"/>
          <p:nvPr/>
        </p:nvPicPr>
        <p:blipFill>
          <a:blip r:embed="rId5">
            <a:alphaModFix/>
          </a:blip>
          <a:stretch>
            <a:fillRect/>
          </a:stretch>
        </p:blipFill>
        <p:spPr>
          <a:xfrm>
            <a:off x="3572773" y="4259950"/>
            <a:ext cx="4568824" cy="2407199"/>
          </a:xfrm>
          <a:prstGeom prst="rect">
            <a:avLst/>
          </a:prstGeom>
          <a:noFill/>
          <a:ln>
            <a:noFill/>
          </a:ln>
        </p:spPr>
      </p:pic>
      <p:pic>
        <p:nvPicPr>
          <p:cNvPr id="358" name="Google Shape;358;g39b97587aa1_1_0"/>
          <p:cNvPicPr preferRelativeResize="0"/>
          <p:nvPr/>
        </p:nvPicPr>
        <p:blipFill>
          <a:blip r:embed="rId6">
            <a:alphaModFix/>
          </a:blip>
          <a:stretch>
            <a:fillRect/>
          </a:stretch>
        </p:blipFill>
        <p:spPr>
          <a:xfrm>
            <a:off x="7369950" y="1208400"/>
            <a:ext cx="3595978" cy="2356500"/>
          </a:xfrm>
          <a:prstGeom prst="rect">
            <a:avLst/>
          </a:prstGeom>
          <a:noFill/>
          <a:ln>
            <a:noFill/>
          </a:ln>
        </p:spPr>
      </p:pic>
      <p:sp>
        <p:nvSpPr>
          <p:cNvPr id="359" name="Google Shape;359;g39b97587aa1_1_0"/>
          <p:cNvSpPr txBox="1"/>
          <p:nvPr/>
        </p:nvSpPr>
        <p:spPr>
          <a:xfrm>
            <a:off x="7324475" y="35649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u="sng">
                <a:solidFill>
                  <a:schemeClr val="hlink"/>
                </a:solidFill>
                <a:hlinkClick r:id="rId7"/>
              </a:rPr>
              <a:t>Predictive Dashboard | Tableau Public</a:t>
            </a:r>
            <a:endParaRPr sz="800"/>
          </a:p>
        </p:txBody>
      </p:sp>
      <p:pic>
        <p:nvPicPr>
          <p:cNvPr id="360" name="Google Shape;360;g39b97587aa1_1_0"/>
          <p:cNvPicPr preferRelativeResize="0"/>
          <p:nvPr/>
        </p:nvPicPr>
        <p:blipFill>
          <a:blip r:embed="rId8">
            <a:alphaModFix/>
          </a:blip>
          <a:stretch>
            <a:fillRect/>
          </a:stretch>
        </p:blipFill>
        <p:spPr>
          <a:xfrm>
            <a:off x="8280934" y="4259950"/>
            <a:ext cx="3911056" cy="2407199"/>
          </a:xfrm>
          <a:prstGeom prst="rect">
            <a:avLst/>
          </a:prstGeom>
          <a:noFill/>
          <a:ln>
            <a:noFill/>
          </a:ln>
        </p:spPr>
      </p:pic>
      <p:pic>
        <p:nvPicPr>
          <p:cNvPr id="361" name="Google Shape;361;g39b97587aa1_1_0"/>
          <p:cNvPicPr preferRelativeResize="0"/>
          <p:nvPr/>
        </p:nvPicPr>
        <p:blipFill>
          <a:blip r:embed="rId9">
            <a:alphaModFix/>
          </a:blip>
          <a:stretch>
            <a:fillRect/>
          </a:stretch>
        </p:blipFill>
        <p:spPr>
          <a:xfrm>
            <a:off x="-25" y="4145999"/>
            <a:ext cx="3433442" cy="235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
          <p:cNvSpPr txBox="1"/>
          <p:nvPr>
            <p:ph type="ctrTitle"/>
          </p:nvPr>
        </p:nvSpPr>
        <p:spPr>
          <a:xfrm>
            <a:off x="1359465" y="3234998"/>
            <a:ext cx="9144000" cy="3361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4400"/>
              <a:buNone/>
            </a:pPr>
            <a:r>
              <a:rPr b="1" lang="en-US" sz="1500">
                <a:solidFill>
                  <a:schemeClr val="accent1"/>
                </a:solidFill>
              </a:rPr>
              <a:t>Introduction: </a:t>
            </a:r>
            <a:endParaRPr b="1" sz="1500">
              <a:solidFill>
                <a:schemeClr val="accent1"/>
              </a:solidFill>
            </a:endParaRPr>
          </a:p>
          <a:p>
            <a:pPr indent="0" lvl="0" marL="0" rtl="0" algn="l">
              <a:lnSpc>
                <a:spcPct val="100000"/>
              </a:lnSpc>
              <a:spcBef>
                <a:spcPts val="0"/>
              </a:spcBef>
              <a:spcAft>
                <a:spcPts val="0"/>
              </a:spcAft>
              <a:buSzPts val="4400"/>
              <a:buNone/>
            </a:pPr>
            <a:r>
              <a:rPr lang="en-US" sz="1500">
                <a:solidFill>
                  <a:schemeClr val="accent1"/>
                </a:solidFill>
              </a:rPr>
              <a:t>Flight delays and cancellations caused by severe weather cost U.S. airlines millions of dollars annually, disrupt schedules, and frustrate passengers. This project aims to develop a predictive analytics system that assesses the impact of extreme weather( storms, hurricanes, heavy rain, snow) on flight punctuality across major U.S. airports. </a:t>
            </a:r>
            <a:endParaRPr sz="1500">
              <a:solidFill>
                <a:schemeClr val="accent1"/>
              </a:solidFill>
            </a:endParaRPr>
          </a:p>
          <a:p>
            <a:pPr indent="0" lvl="0" marL="0" rtl="0" algn="l">
              <a:lnSpc>
                <a:spcPct val="100000"/>
              </a:lnSpc>
              <a:spcBef>
                <a:spcPts val="0"/>
              </a:spcBef>
              <a:spcAft>
                <a:spcPts val="0"/>
              </a:spcAft>
              <a:buSzPts val="4400"/>
              <a:buNone/>
            </a:pPr>
            <a:r>
              <a:t/>
            </a:r>
            <a:endParaRPr sz="1500">
              <a:solidFill>
                <a:schemeClr val="accent1"/>
              </a:solidFill>
            </a:endParaRPr>
          </a:p>
          <a:p>
            <a:pPr indent="0" lvl="0" marL="0" rtl="0" algn="l">
              <a:lnSpc>
                <a:spcPct val="100000"/>
              </a:lnSpc>
              <a:spcBef>
                <a:spcPts val="0"/>
              </a:spcBef>
              <a:spcAft>
                <a:spcPts val="0"/>
              </a:spcAft>
              <a:buSzPts val="4400"/>
              <a:buNone/>
            </a:pPr>
            <a:r>
              <a:rPr b="1" lang="en-US" sz="1500">
                <a:solidFill>
                  <a:schemeClr val="accent1"/>
                </a:solidFill>
              </a:rPr>
              <a:t>Problem Statement:</a:t>
            </a:r>
            <a:endParaRPr b="1" sz="1500">
              <a:solidFill>
                <a:schemeClr val="accent1"/>
              </a:solidFill>
            </a:endParaRPr>
          </a:p>
          <a:p>
            <a:pPr indent="0" lvl="0" marL="0" rtl="0" algn="l">
              <a:lnSpc>
                <a:spcPct val="100000"/>
              </a:lnSpc>
              <a:spcBef>
                <a:spcPts val="0"/>
              </a:spcBef>
              <a:spcAft>
                <a:spcPts val="0"/>
              </a:spcAft>
              <a:buSzPts val="4400"/>
              <a:buNone/>
            </a:pPr>
            <a:r>
              <a:rPr lang="en-US" sz="1500">
                <a:solidFill>
                  <a:schemeClr val="accent1"/>
                </a:solidFill>
              </a:rPr>
              <a:t>Airlines and airports struggle to anticipate cascading delays from weather events. By integrating flight and meteorological data, our ETL pipeline will enable more accurate forecasting and resource optimization. </a:t>
            </a:r>
            <a:endParaRPr sz="1500">
              <a:solidFill>
                <a:schemeClr val="accent1"/>
              </a:solidFill>
            </a:endParaRPr>
          </a:p>
          <a:p>
            <a:pPr indent="0" lvl="0" marL="0" rtl="0" algn="l">
              <a:lnSpc>
                <a:spcPct val="100000"/>
              </a:lnSpc>
              <a:spcBef>
                <a:spcPts val="0"/>
              </a:spcBef>
              <a:spcAft>
                <a:spcPts val="0"/>
              </a:spcAft>
              <a:buSzPts val="4400"/>
              <a:buNone/>
            </a:pPr>
            <a:r>
              <a:t/>
            </a:r>
            <a:endParaRPr sz="1500">
              <a:solidFill>
                <a:schemeClr val="accent1"/>
              </a:solidFill>
            </a:endParaRPr>
          </a:p>
          <a:p>
            <a:pPr indent="0" lvl="0" marL="0" rtl="0" algn="l">
              <a:lnSpc>
                <a:spcPct val="100000"/>
              </a:lnSpc>
              <a:spcBef>
                <a:spcPts val="0"/>
              </a:spcBef>
              <a:spcAft>
                <a:spcPts val="0"/>
              </a:spcAft>
              <a:buSzPts val="4400"/>
              <a:buNone/>
            </a:pPr>
            <a:r>
              <a:rPr b="1" lang="en-US" sz="1500">
                <a:solidFill>
                  <a:schemeClr val="accent1"/>
                </a:solidFill>
              </a:rPr>
              <a:t>Objectives:</a:t>
            </a:r>
            <a:endParaRPr b="1" sz="1500">
              <a:solidFill>
                <a:schemeClr val="accent1"/>
              </a:solidFill>
            </a:endParaRPr>
          </a:p>
          <a:p>
            <a:pPr indent="-323850" lvl="0" marL="457200" rtl="0" algn="l">
              <a:lnSpc>
                <a:spcPct val="100000"/>
              </a:lnSpc>
              <a:spcBef>
                <a:spcPts val="0"/>
              </a:spcBef>
              <a:spcAft>
                <a:spcPts val="0"/>
              </a:spcAft>
              <a:buClr>
                <a:schemeClr val="accent1"/>
              </a:buClr>
              <a:buSzPts val="1500"/>
              <a:buChar char="●"/>
            </a:pPr>
            <a:r>
              <a:rPr lang="en-US" sz="1500">
                <a:solidFill>
                  <a:schemeClr val="accent1"/>
                </a:solidFill>
              </a:rPr>
              <a:t>Focused on Top 15 airports in the US, and analyzed 10 years worth of historical data. </a:t>
            </a:r>
            <a:endParaRPr sz="1500">
              <a:solidFill>
                <a:schemeClr val="accent1"/>
              </a:solidFill>
            </a:endParaRPr>
          </a:p>
          <a:p>
            <a:pPr indent="-323850" lvl="0" marL="457200" rtl="0" algn="l">
              <a:lnSpc>
                <a:spcPct val="100000"/>
              </a:lnSpc>
              <a:spcBef>
                <a:spcPts val="0"/>
              </a:spcBef>
              <a:spcAft>
                <a:spcPts val="0"/>
              </a:spcAft>
              <a:buClr>
                <a:schemeClr val="accent1"/>
              </a:buClr>
              <a:buSzPts val="1500"/>
              <a:buChar char="●"/>
            </a:pPr>
            <a:r>
              <a:rPr lang="en-US" sz="1500">
                <a:solidFill>
                  <a:schemeClr val="accent1"/>
                </a:solidFill>
              </a:rPr>
              <a:t>Quantified the correlation between weather severity and flight delay probabilities. </a:t>
            </a:r>
            <a:endParaRPr sz="1500">
              <a:solidFill>
                <a:schemeClr val="accent1"/>
              </a:solidFill>
            </a:endParaRPr>
          </a:p>
          <a:p>
            <a:pPr indent="-323850" lvl="0" marL="457200" rtl="0" algn="l">
              <a:lnSpc>
                <a:spcPct val="100000"/>
              </a:lnSpc>
              <a:spcBef>
                <a:spcPts val="0"/>
              </a:spcBef>
              <a:spcAft>
                <a:spcPts val="0"/>
              </a:spcAft>
              <a:buClr>
                <a:schemeClr val="accent1"/>
              </a:buClr>
              <a:buSzPts val="1500"/>
              <a:buChar char="●"/>
            </a:pPr>
            <a:r>
              <a:rPr lang="en-US" sz="1500">
                <a:solidFill>
                  <a:schemeClr val="accent1"/>
                </a:solidFill>
              </a:rPr>
              <a:t>Created a machine learning pipeline to predict delay likelihood under upcoming weather patterns. </a:t>
            </a:r>
            <a:endParaRPr sz="1500">
              <a:solidFill>
                <a:schemeClr val="accent1"/>
              </a:solidFill>
            </a:endParaRPr>
          </a:p>
          <a:p>
            <a:pPr indent="-323850" lvl="0" marL="457200" rtl="0" algn="l">
              <a:lnSpc>
                <a:spcPct val="100000"/>
              </a:lnSpc>
              <a:spcBef>
                <a:spcPts val="0"/>
              </a:spcBef>
              <a:spcAft>
                <a:spcPts val="0"/>
              </a:spcAft>
              <a:buClr>
                <a:schemeClr val="accent1"/>
              </a:buClr>
              <a:buSzPts val="1500"/>
              <a:buChar char="●"/>
            </a:pPr>
            <a:r>
              <a:rPr lang="en-US" sz="1500">
                <a:solidFill>
                  <a:schemeClr val="accent1"/>
                </a:solidFill>
              </a:rPr>
              <a:t>Provided insights for scheduling, passenger alerts, and operational planning. </a:t>
            </a:r>
            <a:endParaRPr sz="1500">
              <a:solidFill>
                <a:schemeClr val="accent1"/>
              </a:solidFill>
            </a:endParaRPr>
          </a:p>
          <a:p>
            <a:pPr indent="0" lvl="0" marL="457200" rtl="0" algn="l">
              <a:lnSpc>
                <a:spcPct val="100000"/>
              </a:lnSpc>
              <a:spcBef>
                <a:spcPts val="0"/>
              </a:spcBef>
              <a:spcAft>
                <a:spcPts val="0"/>
              </a:spcAft>
              <a:buSzPts val="4400"/>
              <a:buNone/>
            </a:pPr>
            <a:r>
              <a:t/>
            </a:r>
            <a:endParaRPr sz="1500">
              <a:solidFill>
                <a:schemeClr val="accent1"/>
              </a:solidFill>
            </a:endParaRPr>
          </a:p>
          <a:p>
            <a:pPr indent="0" lvl="0" marL="0" rtl="0" algn="l">
              <a:lnSpc>
                <a:spcPct val="100000"/>
              </a:lnSpc>
              <a:spcBef>
                <a:spcPts val="0"/>
              </a:spcBef>
              <a:spcAft>
                <a:spcPts val="0"/>
              </a:spcAft>
              <a:buSzPts val="4400"/>
              <a:buNone/>
            </a:pPr>
            <a:r>
              <a:rPr b="1" lang="en-US" sz="1500">
                <a:solidFill>
                  <a:schemeClr val="accent1"/>
                </a:solidFill>
              </a:rPr>
              <a:t>Business Value &amp; Impact:</a:t>
            </a:r>
            <a:endParaRPr b="1" sz="1500">
              <a:solidFill>
                <a:schemeClr val="accent1"/>
              </a:solidFill>
            </a:endParaRPr>
          </a:p>
          <a:p>
            <a:pPr indent="-323850" lvl="0" marL="457200" rtl="0" algn="l">
              <a:lnSpc>
                <a:spcPct val="100000"/>
              </a:lnSpc>
              <a:spcBef>
                <a:spcPts val="0"/>
              </a:spcBef>
              <a:spcAft>
                <a:spcPts val="0"/>
              </a:spcAft>
              <a:buClr>
                <a:schemeClr val="accent1"/>
              </a:buClr>
              <a:buSzPts val="1500"/>
              <a:buChar char="●"/>
            </a:pPr>
            <a:r>
              <a:rPr lang="en-US" sz="1500" u="sng">
                <a:solidFill>
                  <a:schemeClr val="accent1"/>
                </a:solidFill>
              </a:rPr>
              <a:t>For Airlines:</a:t>
            </a:r>
            <a:r>
              <a:rPr lang="en-US" sz="1500">
                <a:solidFill>
                  <a:schemeClr val="accent1"/>
                </a:solidFill>
              </a:rPr>
              <a:t> Predictive insights improve schedule resilience and fuel planning. </a:t>
            </a:r>
            <a:endParaRPr sz="1500">
              <a:solidFill>
                <a:schemeClr val="accent1"/>
              </a:solidFill>
            </a:endParaRPr>
          </a:p>
          <a:p>
            <a:pPr indent="-323850" lvl="0" marL="457200" rtl="0" algn="l">
              <a:lnSpc>
                <a:spcPct val="100000"/>
              </a:lnSpc>
              <a:spcBef>
                <a:spcPts val="0"/>
              </a:spcBef>
              <a:spcAft>
                <a:spcPts val="0"/>
              </a:spcAft>
              <a:buClr>
                <a:schemeClr val="accent1"/>
              </a:buClr>
              <a:buSzPts val="1500"/>
              <a:buChar char="●"/>
            </a:pPr>
            <a:r>
              <a:rPr lang="en-US" sz="1500" u="sng">
                <a:solidFill>
                  <a:schemeClr val="accent1"/>
                </a:solidFill>
              </a:rPr>
              <a:t>For Airports: </a:t>
            </a:r>
            <a:r>
              <a:rPr lang="en-US" sz="1500">
                <a:solidFill>
                  <a:schemeClr val="accent1"/>
                </a:solidFill>
              </a:rPr>
              <a:t>Enable proactive runway and gate allocation.</a:t>
            </a:r>
            <a:endParaRPr sz="1500">
              <a:solidFill>
                <a:schemeClr val="accent1"/>
              </a:solidFill>
            </a:endParaRPr>
          </a:p>
          <a:p>
            <a:pPr indent="-323850" lvl="0" marL="457200" rtl="0" algn="l">
              <a:lnSpc>
                <a:spcPct val="100000"/>
              </a:lnSpc>
              <a:spcBef>
                <a:spcPts val="0"/>
              </a:spcBef>
              <a:spcAft>
                <a:spcPts val="0"/>
              </a:spcAft>
              <a:buClr>
                <a:schemeClr val="accent1"/>
              </a:buClr>
              <a:buSzPts val="1500"/>
              <a:buChar char="●"/>
            </a:pPr>
            <a:r>
              <a:rPr lang="en-US" sz="1500" u="sng">
                <a:solidFill>
                  <a:schemeClr val="accent1"/>
                </a:solidFill>
              </a:rPr>
              <a:t>For Passengers: </a:t>
            </a:r>
            <a:r>
              <a:rPr lang="en-US" sz="1500">
                <a:solidFill>
                  <a:schemeClr val="accent1"/>
                </a:solidFill>
              </a:rPr>
              <a:t>Increased reliability and advanced delay notifications. </a:t>
            </a:r>
            <a:endParaRPr sz="1500">
              <a:solidFill>
                <a:schemeClr val="accent1"/>
              </a:solidFill>
            </a:endParaRPr>
          </a:p>
          <a:p>
            <a:pPr indent="-323850" lvl="0" marL="457200" rtl="0" algn="l">
              <a:lnSpc>
                <a:spcPct val="100000"/>
              </a:lnSpc>
              <a:spcBef>
                <a:spcPts val="0"/>
              </a:spcBef>
              <a:spcAft>
                <a:spcPts val="0"/>
              </a:spcAft>
              <a:buClr>
                <a:schemeClr val="accent1"/>
              </a:buClr>
              <a:buSzPts val="1500"/>
              <a:buChar char="●"/>
            </a:pPr>
            <a:r>
              <a:rPr lang="en-US" sz="1500" u="sng">
                <a:solidFill>
                  <a:schemeClr val="accent1"/>
                </a:solidFill>
              </a:rPr>
              <a:t>For Regulators:</a:t>
            </a:r>
            <a:r>
              <a:rPr lang="en-US" sz="1500">
                <a:solidFill>
                  <a:schemeClr val="accent1"/>
                </a:solidFill>
              </a:rPr>
              <a:t> Data driven understanding of how climate trends affect aviation efficiency</a:t>
            </a:r>
            <a:endParaRPr sz="1500">
              <a:solidFill>
                <a:schemeClr val="accent1"/>
              </a:solidFill>
            </a:endParaRPr>
          </a:p>
          <a:p>
            <a:pPr indent="0" lvl="0" marL="0" rtl="0" algn="l">
              <a:lnSpc>
                <a:spcPct val="100000"/>
              </a:lnSpc>
              <a:spcBef>
                <a:spcPts val="0"/>
              </a:spcBef>
              <a:spcAft>
                <a:spcPts val="0"/>
              </a:spcAft>
              <a:buSzPts val="4400"/>
              <a:buNone/>
            </a:pPr>
            <a:r>
              <a:t/>
            </a:r>
            <a:endParaRPr sz="1500">
              <a:solidFill>
                <a:schemeClr val="accent1"/>
              </a:solidFill>
            </a:endParaRPr>
          </a:p>
        </p:txBody>
      </p:sp>
      <p:sp>
        <p:nvSpPr>
          <p:cNvPr id="237" name="Google Shape;237;p3"/>
          <p:cNvSpPr txBox="1"/>
          <p:nvPr>
            <p:ph idx="4294967295" type="title"/>
          </p:nvPr>
        </p:nvSpPr>
        <p:spPr>
          <a:xfrm>
            <a:off x="0" y="0"/>
            <a:ext cx="10683900" cy="12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solidFill>
                  <a:schemeClr val="accent1"/>
                </a:solidFill>
              </a:rPr>
              <a:t>Background &amp; </a:t>
            </a:r>
            <a:endParaRPr>
              <a:solidFill>
                <a:schemeClr val="accent1"/>
              </a:solidFill>
            </a:endParaRPr>
          </a:p>
          <a:p>
            <a:pPr indent="0" lvl="0" marL="0" rtl="0" algn="ctr">
              <a:lnSpc>
                <a:spcPct val="90000"/>
              </a:lnSpc>
              <a:spcBef>
                <a:spcPts val="0"/>
              </a:spcBef>
              <a:spcAft>
                <a:spcPts val="0"/>
              </a:spcAft>
              <a:buClr>
                <a:schemeClr val="dk1"/>
              </a:buClr>
              <a:buSzPts val="1100"/>
              <a:buFont typeface="Arial"/>
              <a:buNone/>
            </a:pPr>
            <a:r>
              <a:rPr lang="en-US">
                <a:solidFill>
                  <a:schemeClr val="accent1"/>
                </a:solidFill>
              </a:rPr>
              <a:t>Definition of the Business Use Case</a:t>
            </a:r>
            <a:endParaRPr>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9d423cbe4e_0_0"/>
          <p:cNvSpPr txBox="1"/>
          <p:nvPr>
            <p:ph type="title"/>
          </p:nvPr>
        </p:nvSpPr>
        <p:spPr>
          <a:xfrm>
            <a:off x="1143000" y="328847"/>
            <a:ext cx="9906000" cy="499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solidFill>
                  <a:schemeClr val="accent1"/>
                </a:solidFill>
                <a:extLst>
                  <a:ext uri="http://customooxmlschemas.google.com/">
                    <go:slidesCustomData xmlns:go="http://customooxmlschemas.google.com/" textRoundtripDataId="0"/>
                  </a:ext>
                </a:extLst>
              </a:rPr>
              <a:t>Data Source Specification and Procurement</a:t>
            </a:r>
            <a:endParaRPr>
              <a:solidFill>
                <a:schemeClr val="accent1"/>
              </a:solidFill>
            </a:endParaRPr>
          </a:p>
        </p:txBody>
      </p:sp>
      <p:sp>
        <p:nvSpPr>
          <p:cNvPr id="244" name="Google Shape;244;g39d423cbe4e_0_0"/>
          <p:cNvSpPr txBox="1"/>
          <p:nvPr/>
        </p:nvSpPr>
        <p:spPr>
          <a:xfrm>
            <a:off x="1341000" y="2319250"/>
            <a:ext cx="2682600" cy="41343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Source:</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lt1"/>
                </a:solidFill>
                <a:latin typeface="Play"/>
                <a:ea typeface="Play"/>
                <a:cs typeface="Play"/>
                <a:sym typeface="Play"/>
              </a:rPr>
              <a:t>NOAA Climate Data Online (CDO) API</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Format:</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lt1"/>
                </a:solidFill>
                <a:latin typeface="Play"/>
                <a:ea typeface="Play"/>
                <a:cs typeface="Play"/>
                <a:sym typeface="Play"/>
              </a:rPr>
              <a:t>JSON / CSV / API</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Key Variables:</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lang="en-US" sz="1200">
                <a:solidFill>
                  <a:schemeClr val="lt1"/>
                </a:solidFill>
                <a:latin typeface="Play"/>
                <a:ea typeface="Play"/>
                <a:cs typeface="Play"/>
                <a:sym typeface="Play"/>
              </a:rPr>
              <a:t>Flightmonth, </a:t>
            </a:r>
            <a:r>
              <a:rPr b="0" i="0" lang="en-US" sz="1200" u="none" cap="none" strike="noStrike">
                <a:solidFill>
                  <a:schemeClr val="lt1"/>
                </a:solidFill>
                <a:latin typeface="Play"/>
                <a:ea typeface="Play"/>
                <a:cs typeface="Play"/>
                <a:sym typeface="Play"/>
              </a:rPr>
              <a:t>Station ID, timestamp, temperature, precipitation, wind, visibility, weather code</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Description:</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lt1"/>
                </a:solidFill>
                <a:latin typeface="Play"/>
                <a:ea typeface="Play"/>
                <a:cs typeface="Play"/>
                <a:sym typeface="Play"/>
              </a:rPr>
              <a:t>Hourly weather observations for 15 mapped airport weather stations.</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Data Size:</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lang="en-US" sz="1200">
                <a:solidFill>
                  <a:schemeClr val="lt1"/>
                </a:solidFill>
                <a:latin typeface="Play"/>
                <a:ea typeface="Play"/>
                <a:cs typeface="Play"/>
                <a:sym typeface="Play"/>
              </a:rPr>
              <a:t>10 MB</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t/>
            </a:r>
            <a:endParaRPr sz="1200">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Last Update:</a:t>
            </a:r>
            <a:endParaRPr b="1" i="0" sz="1200" u="none" cap="none" strike="noStrike">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Play"/>
                <a:ea typeface="Play"/>
                <a:cs typeface="Play"/>
                <a:sym typeface="Play"/>
              </a:rPr>
              <a:t>Ongoing</a:t>
            </a:r>
            <a:endParaRPr b="0" i="0" sz="1200" u="none" cap="none" strike="noStrike">
              <a:solidFill>
                <a:schemeClr val="lt1"/>
              </a:solidFill>
              <a:latin typeface="Play"/>
              <a:ea typeface="Play"/>
              <a:cs typeface="Play"/>
              <a:sym typeface="Play"/>
            </a:endParaRPr>
          </a:p>
        </p:txBody>
      </p:sp>
      <p:sp>
        <p:nvSpPr>
          <p:cNvPr id="245" name="Google Shape;245;g39d423cbe4e_0_0"/>
          <p:cNvSpPr txBox="1"/>
          <p:nvPr/>
        </p:nvSpPr>
        <p:spPr>
          <a:xfrm>
            <a:off x="4494825" y="2319250"/>
            <a:ext cx="3032400" cy="41343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Source:</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lt1"/>
                </a:solidFill>
                <a:latin typeface="Play"/>
                <a:ea typeface="Play"/>
                <a:cs typeface="Play"/>
                <a:sym typeface="Play"/>
              </a:rPr>
              <a:t>NOAA Hurricane Data API</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Format:</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lt1"/>
                </a:solidFill>
                <a:latin typeface="Play"/>
                <a:ea typeface="Play"/>
                <a:cs typeface="Play"/>
                <a:sym typeface="Play"/>
              </a:rPr>
              <a:t>JSON / API</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Key Variables:</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lang="en-US" sz="1200">
                <a:solidFill>
                  <a:schemeClr val="lt1"/>
                </a:solidFill>
                <a:latin typeface="Play"/>
                <a:ea typeface="Play"/>
                <a:cs typeface="Play"/>
                <a:sym typeface="Play"/>
              </a:rPr>
              <a:t>Flightmonth, </a:t>
            </a:r>
            <a:r>
              <a:rPr b="0" i="0" lang="en-US" sz="1200" u="none" cap="none" strike="noStrike">
                <a:solidFill>
                  <a:schemeClr val="lt1"/>
                </a:solidFill>
                <a:latin typeface="Play"/>
                <a:ea typeface="Play"/>
                <a:cs typeface="Play"/>
                <a:sym typeface="Play"/>
              </a:rPr>
              <a:t>Storm ID, name, time, location, wind speed, pressure, category</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Description:</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lt1"/>
                </a:solidFill>
                <a:latin typeface="Play"/>
                <a:ea typeface="Play"/>
                <a:cs typeface="Play"/>
                <a:sym typeface="Play"/>
              </a:rPr>
              <a:t>Historical tracks and intensity of tropical storms and hurricanes affecting U.S. airspace.</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Data Size:</a:t>
            </a:r>
            <a:endParaRPr b="1"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lang="en-US" sz="1200">
                <a:solidFill>
                  <a:schemeClr val="lt1"/>
                </a:solidFill>
                <a:latin typeface="Play"/>
                <a:ea typeface="Play"/>
                <a:cs typeface="Play"/>
                <a:sym typeface="Play"/>
              </a:rPr>
              <a:t>55 </a:t>
            </a:r>
            <a:r>
              <a:rPr b="0" i="0" lang="en-US" sz="1200" u="none" cap="none" strike="noStrike">
                <a:solidFill>
                  <a:schemeClr val="lt1"/>
                </a:solidFill>
                <a:latin typeface="Play"/>
                <a:ea typeface="Play"/>
                <a:cs typeface="Play"/>
                <a:sym typeface="Play"/>
              </a:rPr>
              <a:t>MB </a:t>
            </a:r>
            <a:endParaRPr b="0" i="0" sz="1200" u="none" cap="none" strike="noStrike">
              <a:solidFill>
                <a:schemeClr val="lt1"/>
              </a:solidFill>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highlight>
                <a:srgbClr val="FFFF00"/>
              </a:highlight>
              <a:latin typeface="Play"/>
              <a:ea typeface="Play"/>
              <a:cs typeface="Play"/>
              <a:sym typeface="Play"/>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Last Update:</a:t>
            </a:r>
            <a:endParaRPr b="1" i="0" sz="1200" u="none" cap="none" strike="noStrike">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Play"/>
                <a:ea typeface="Play"/>
                <a:cs typeface="Play"/>
                <a:sym typeface="Play"/>
              </a:rPr>
              <a:t>Seasonal</a:t>
            </a:r>
            <a:endParaRPr b="0" i="0" sz="1200" u="none" cap="none" strike="noStrike">
              <a:solidFill>
                <a:schemeClr val="lt1"/>
              </a:solidFill>
              <a:latin typeface="Play"/>
              <a:ea typeface="Play"/>
              <a:cs typeface="Play"/>
              <a:sym typeface="Play"/>
            </a:endParaRPr>
          </a:p>
        </p:txBody>
      </p:sp>
      <p:sp>
        <p:nvSpPr>
          <p:cNvPr id="246" name="Google Shape;246;g39d423cbe4e_0_0"/>
          <p:cNvSpPr txBox="1"/>
          <p:nvPr/>
        </p:nvSpPr>
        <p:spPr>
          <a:xfrm>
            <a:off x="1300060" y="1947723"/>
            <a:ext cx="26118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en-US" sz="1300" u="none" cap="none" strike="noStrike">
                <a:solidFill>
                  <a:schemeClr val="accent1"/>
                </a:solidFill>
                <a:latin typeface="Play"/>
                <a:ea typeface="Play"/>
                <a:cs typeface="Play"/>
                <a:sym typeface="Play"/>
              </a:rPr>
              <a:t>NOAA Historical Weather Data</a:t>
            </a:r>
            <a:endParaRPr b="1" i="0" sz="1500" u="none" cap="none" strike="noStrike">
              <a:solidFill>
                <a:schemeClr val="accent1"/>
              </a:solidFill>
              <a:latin typeface="Arial"/>
              <a:ea typeface="Arial"/>
              <a:cs typeface="Arial"/>
              <a:sym typeface="Arial"/>
            </a:endParaRPr>
          </a:p>
        </p:txBody>
      </p:sp>
      <p:sp>
        <p:nvSpPr>
          <p:cNvPr id="247" name="Google Shape;247;g39d423cbe4e_0_0"/>
          <p:cNvSpPr txBox="1"/>
          <p:nvPr/>
        </p:nvSpPr>
        <p:spPr>
          <a:xfrm>
            <a:off x="4732112" y="1947725"/>
            <a:ext cx="27708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en-US" sz="1300" u="none" cap="none" strike="noStrike">
                <a:solidFill>
                  <a:schemeClr val="accent4"/>
                </a:solidFill>
                <a:latin typeface="Play"/>
                <a:ea typeface="Play"/>
                <a:cs typeface="Play"/>
                <a:sym typeface="Play"/>
              </a:rPr>
              <a:t>NOAA Hurricane Data</a:t>
            </a:r>
            <a:endParaRPr b="1" i="0" sz="1500" u="none" cap="none" strike="noStrike">
              <a:solidFill>
                <a:schemeClr val="accent4"/>
              </a:solidFill>
              <a:latin typeface="Arial"/>
              <a:ea typeface="Arial"/>
              <a:cs typeface="Arial"/>
              <a:sym typeface="Arial"/>
            </a:endParaRPr>
          </a:p>
        </p:txBody>
      </p:sp>
      <p:sp>
        <p:nvSpPr>
          <p:cNvPr id="248" name="Google Shape;248;g39d423cbe4e_0_0"/>
          <p:cNvSpPr txBox="1"/>
          <p:nvPr/>
        </p:nvSpPr>
        <p:spPr>
          <a:xfrm>
            <a:off x="1056000" y="828650"/>
            <a:ext cx="106026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chemeClr val="accent1"/>
                </a:solidFill>
                <a:latin typeface="Play"/>
                <a:ea typeface="Play"/>
                <a:cs typeface="Play"/>
                <a:sym typeface="Play"/>
              </a:rPr>
              <a:t>Data was procured through a hybrid sourcing strategy utilizing both direct </a:t>
            </a:r>
            <a:r>
              <a:rPr b="1" lang="en-US" sz="1100">
                <a:solidFill>
                  <a:schemeClr val="accent1"/>
                </a:solidFill>
                <a:latin typeface="Play"/>
                <a:ea typeface="Play"/>
                <a:cs typeface="Play"/>
                <a:sym typeface="Play"/>
              </a:rPr>
              <a:t>public APIs</a:t>
            </a:r>
            <a:r>
              <a:rPr lang="en-US" sz="1100">
                <a:solidFill>
                  <a:schemeClr val="accent1"/>
                </a:solidFill>
                <a:latin typeface="Play"/>
                <a:ea typeface="Play"/>
                <a:cs typeface="Play"/>
                <a:sym typeface="Play"/>
              </a:rPr>
              <a:t> and a</a:t>
            </a:r>
            <a:r>
              <a:rPr b="1" lang="en-US" sz="1100">
                <a:solidFill>
                  <a:schemeClr val="accent1"/>
                </a:solidFill>
                <a:latin typeface="Play"/>
                <a:ea typeface="Play"/>
                <a:cs typeface="Play"/>
                <a:sym typeface="Play"/>
              </a:rPr>
              <a:t>ggregated research repositories.</a:t>
            </a:r>
            <a:r>
              <a:rPr lang="en-US" sz="1100">
                <a:solidFill>
                  <a:schemeClr val="accent1"/>
                </a:solidFill>
                <a:latin typeface="Play"/>
                <a:ea typeface="Play"/>
                <a:cs typeface="Play"/>
                <a:sym typeface="Play"/>
              </a:rPr>
              <a:t> While NOAA’s Climate Data Online and Hurricane Data APIs were accessed directly to supply granular hourly weather observations and historical storm tracks respectively, flight performance records were obtained via the Airline On-Time Statistics and Delay Causes dataset on Kaggle. </a:t>
            </a:r>
            <a:endParaRPr sz="1100">
              <a:solidFill>
                <a:schemeClr val="accen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accen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100"/>
              <a:buFont typeface="Arial"/>
              <a:buNone/>
            </a:pPr>
            <a:r>
              <a:rPr b="1" lang="en-US" sz="1100">
                <a:solidFill>
                  <a:schemeClr val="accent1"/>
                </a:solidFill>
                <a:latin typeface="Play"/>
                <a:ea typeface="Play"/>
                <a:cs typeface="Play"/>
                <a:sym typeface="Play"/>
              </a:rPr>
              <a:t>* * The actual size of the full data is much larger than the one we used now since we only fetched data for 15 airports from 2015 to 2025</a:t>
            </a:r>
            <a:endParaRPr b="1" i="1" sz="1100">
              <a:solidFill>
                <a:schemeClr val="accent1"/>
              </a:solidFill>
              <a:latin typeface="Play"/>
              <a:ea typeface="Play"/>
              <a:cs typeface="Play"/>
              <a:sym typeface="Play"/>
            </a:endParaRPr>
          </a:p>
        </p:txBody>
      </p:sp>
      <p:sp>
        <p:nvSpPr>
          <p:cNvPr id="249" name="Google Shape;249;g39d423cbe4e_0_0"/>
          <p:cNvSpPr txBox="1"/>
          <p:nvPr/>
        </p:nvSpPr>
        <p:spPr>
          <a:xfrm>
            <a:off x="7185525" y="287825"/>
            <a:ext cx="2451300" cy="8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highlight>
                <a:srgbClr val="F2E5CF"/>
              </a:highlight>
              <a:latin typeface="Open Sans Light"/>
              <a:ea typeface="Open Sans Light"/>
              <a:cs typeface="Open Sans Light"/>
              <a:sym typeface="Open Sans Light"/>
            </a:endParaRPr>
          </a:p>
        </p:txBody>
      </p:sp>
      <p:sp>
        <p:nvSpPr>
          <p:cNvPr id="250" name="Google Shape;250;g39d423cbe4e_0_0"/>
          <p:cNvSpPr txBox="1"/>
          <p:nvPr/>
        </p:nvSpPr>
        <p:spPr>
          <a:xfrm>
            <a:off x="7998450" y="2319250"/>
            <a:ext cx="2893500" cy="40638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Source:</a:t>
            </a:r>
            <a:endParaRPr b="1" i="0" sz="1200" u="none" cap="none" strike="noStrike">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lt1"/>
                </a:solidFill>
                <a:latin typeface="Play"/>
                <a:ea typeface="Play"/>
                <a:cs typeface="Play"/>
                <a:sym typeface="Play"/>
              </a:rPr>
              <a:t>Airline On-Time Statistics and Delay Causes (Kaggle)</a:t>
            </a:r>
            <a:endParaRPr b="1" sz="2700">
              <a:solidFill>
                <a:srgbClr val="202124"/>
              </a:solidFill>
              <a:highlight>
                <a:srgbClr val="FFFFFF"/>
              </a:highligh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Format:</a:t>
            </a:r>
            <a:endParaRPr b="1" i="0" sz="1200" u="none" cap="none" strike="noStrike">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lt1"/>
                </a:solidFill>
                <a:latin typeface="Play"/>
                <a:ea typeface="Play"/>
                <a:cs typeface="Play"/>
                <a:sym typeface="Play"/>
              </a:rPr>
              <a:t>CSV/API</a:t>
            </a:r>
            <a:endParaRPr b="0" i="0" sz="1200" u="none" cap="none" strike="noStrike">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Key Variables:</a:t>
            </a:r>
            <a:endParaRPr b="1" i="0" sz="1200" u="none" cap="none" strike="noStrike">
              <a:solidFill>
                <a:schemeClr val="lt1"/>
              </a:solidFill>
              <a:latin typeface="Play"/>
              <a:ea typeface="Play"/>
              <a:cs typeface="Play"/>
              <a:sym typeface="Play"/>
            </a:endParaRPr>
          </a:p>
          <a:p>
            <a:pPr indent="0" lvl="0" marL="0" rtl="0" algn="l">
              <a:lnSpc>
                <a:spcPct val="100000"/>
              </a:lnSpc>
              <a:spcBef>
                <a:spcPts val="0"/>
              </a:spcBef>
              <a:spcAft>
                <a:spcPts val="0"/>
              </a:spcAft>
              <a:buClr>
                <a:schemeClr val="dk1"/>
              </a:buClr>
              <a:buSzPts val="1200"/>
              <a:buFont typeface="Arial"/>
              <a:buNone/>
            </a:pPr>
            <a:r>
              <a:rPr lang="en-US" sz="1200">
                <a:solidFill>
                  <a:schemeClr val="lt1"/>
                </a:solidFill>
                <a:latin typeface="Play"/>
                <a:ea typeface="Play"/>
                <a:cs typeface="Play"/>
                <a:sym typeface="Play"/>
              </a:rPr>
              <a:t>Flightmonth, weather delay, carrier delay</a:t>
            </a:r>
            <a:endParaRPr b="0" i="0" sz="1200" u="none" cap="none" strike="noStrike">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Description:</a:t>
            </a:r>
            <a:endParaRPr b="1" i="0" sz="1200" u="none" cap="none" strike="noStrike">
              <a:solidFill>
                <a:schemeClr val="lt1"/>
              </a:solidFill>
              <a:latin typeface="Play"/>
              <a:ea typeface="Play"/>
              <a:cs typeface="Play"/>
              <a:sym typeface="Play"/>
            </a:endParaRPr>
          </a:p>
          <a:p>
            <a:pPr indent="0" lvl="0" marL="0" rtl="0" algn="l">
              <a:lnSpc>
                <a:spcPct val="100000"/>
              </a:lnSpc>
              <a:spcBef>
                <a:spcPts val="0"/>
              </a:spcBef>
              <a:spcAft>
                <a:spcPts val="0"/>
              </a:spcAft>
              <a:buClr>
                <a:schemeClr val="dk1"/>
              </a:buClr>
              <a:buSzPts val="1100"/>
              <a:buFont typeface="Arial"/>
              <a:buNone/>
            </a:pPr>
            <a:r>
              <a:rPr lang="en-US" sz="1200">
                <a:solidFill>
                  <a:schemeClr val="lt1"/>
                </a:solidFill>
                <a:latin typeface="Play"/>
                <a:ea typeface="Play"/>
                <a:cs typeface="Play"/>
                <a:sym typeface="Play"/>
              </a:rPr>
              <a:t>This raw dataset was pulled from the Airline On-Time Statistics and Delay Causes dashboard on the BTS website for all carriers and all airports.</a:t>
            </a:r>
            <a:endParaRPr b="1" sz="1200">
              <a:solidFill>
                <a:schemeClr val="lt1"/>
              </a:solidFill>
              <a:latin typeface="Play"/>
              <a:ea typeface="Play"/>
              <a:cs typeface="Play"/>
              <a:sym typeface="Play"/>
            </a:endParaRPr>
          </a:p>
          <a:p>
            <a:pPr indent="0" lvl="0" marL="0" marR="0" rtl="0" algn="l">
              <a:lnSpc>
                <a:spcPct val="100000"/>
              </a:lnSpc>
              <a:spcBef>
                <a:spcPts val="120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Data Size:</a:t>
            </a:r>
            <a:endParaRPr b="1" i="0" sz="1200" u="none" cap="none" strike="noStrike">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lt1"/>
                </a:solidFill>
                <a:latin typeface="Play"/>
                <a:ea typeface="Play"/>
                <a:cs typeface="Play"/>
                <a:sym typeface="Play"/>
              </a:rPr>
              <a:t>2 GB </a:t>
            </a:r>
            <a:endParaRPr sz="1200">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Play"/>
                <a:ea typeface="Play"/>
                <a:cs typeface="Play"/>
                <a:sym typeface="Play"/>
              </a:rPr>
              <a:t>Last Update:</a:t>
            </a:r>
            <a:endParaRPr b="1" i="0" sz="1200" u="none" cap="none" strike="noStrike">
              <a:solidFill>
                <a:schemeClr val="lt1"/>
              </a:solidFill>
              <a:latin typeface="Play"/>
              <a:ea typeface="Play"/>
              <a:cs typeface="Play"/>
              <a:sym typeface="Play"/>
            </a:endParaRPr>
          </a:p>
          <a:p>
            <a:pPr indent="0" lvl="0" marL="0" rtl="0" algn="l">
              <a:lnSpc>
                <a:spcPct val="100000"/>
              </a:lnSpc>
              <a:spcBef>
                <a:spcPts val="0"/>
              </a:spcBef>
              <a:spcAft>
                <a:spcPts val="0"/>
              </a:spcAft>
              <a:buClr>
                <a:schemeClr val="dk1"/>
              </a:buClr>
              <a:buSzPts val="1200"/>
              <a:buFont typeface="Arial"/>
              <a:buNone/>
            </a:pPr>
            <a:r>
              <a:rPr lang="en-US" sz="1200">
                <a:solidFill>
                  <a:schemeClr val="lt1"/>
                </a:solidFill>
                <a:latin typeface="Play"/>
                <a:ea typeface="Play"/>
                <a:cs typeface="Play"/>
                <a:sym typeface="Play"/>
              </a:rPr>
              <a:t>Ongoing</a:t>
            </a:r>
            <a:endParaRPr b="0" i="0" sz="1200" u="none" cap="none" strike="noStrike">
              <a:solidFill>
                <a:schemeClr val="lt1"/>
              </a:solidFill>
              <a:latin typeface="Play"/>
              <a:ea typeface="Play"/>
              <a:cs typeface="Play"/>
              <a:sym typeface="Play"/>
            </a:endParaRPr>
          </a:p>
        </p:txBody>
      </p:sp>
      <p:sp>
        <p:nvSpPr>
          <p:cNvPr id="251" name="Google Shape;251;g39d423cbe4e_0_0"/>
          <p:cNvSpPr txBox="1"/>
          <p:nvPr/>
        </p:nvSpPr>
        <p:spPr>
          <a:xfrm>
            <a:off x="8086946" y="1947725"/>
            <a:ext cx="2563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lang="en-US" sz="1300">
                <a:solidFill>
                  <a:schemeClr val="accent4"/>
                </a:solidFill>
                <a:latin typeface="Play"/>
                <a:ea typeface="Play"/>
                <a:cs typeface="Play"/>
                <a:sym typeface="Play"/>
              </a:rPr>
              <a:t>Airline Delay </a:t>
            </a:r>
            <a:r>
              <a:rPr b="1" i="0" lang="en-US" sz="1300" u="none" cap="none" strike="noStrike">
                <a:solidFill>
                  <a:schemeClr val="accent4"/>
                </a:solidFill>
                <a:latin typeface="Play"/>
                <a:ea typeface="Play"/>
                <a:cs typeface="Play"/>
                <a:sym typeface="Play"/>
              </a:rPr>
              <a:t>Data</a:t>
            </a:r>
            <a:endParaRPr b="1" i="0" sz="1500" u="none" cap="none" strike="noStrike">
              <a:solidFill>
                <a:schemeClr val="accent4"/>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server computers color icon vector illustration (Provided by Getty Images)" id="257" name="Google Shape;257;g3ab5c0f5ae9_2_21"/>
          <p:cNvPicPr preferRelativeResize="0"/>
          <p:nvPr/>
        </p:nvPicPr>
        <p:blipFill rotWithShape="1">
          <a:blip r:embed="rId3">
            <a:alphaModFix/>
          </a:blip>
          <a:srcRect b="0" l="0" r="0" t="0"/>
          <a:stretch/>
        </p:blipFill>
        <p:spPr>
          <a:xfrm>
            <a:off x="0" y="5930724"/>
            <a:ext cx="927273" cy="927273"/>
          </a:xfrm>
          <a:prstGeom prst="rect">
            <a:avLst/>
          </a:prstGeom>
          <a:noFill/>
          <a:ln>
            <a:noFill/>
          </a:ln>
        </p:spPr>
      </p:pic>
      <p:sp>
        <p:nvSpPr>
          <p:cNvPr id="258" name="Google Shape;258;g3ab5c0f5ae9_2_21"/>
          <p:cNvSpPr txBox="1"/>
          <p:nvPr/>
        </p:nvSpPr>
        <p:spPr>
          <a:xfrm>
            <a:off x="98350" y="2137075"/>
            <a:ext cx="3285900" cy="353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b="1" lang="en-US">
                <a:solidFill>
                  <a:schemeClr val="accent1"/>
                </a:solidFill>
                <a:latin typeface="Play"/>
                <a:ea typeface="Play"/>
                <a:cs typeface="Play"/>
                <a:sym typeface="Play"/>
              </a:rPr>
              <a:t>API Connection</a:t>
            </a:r>
            <a:endParaRPr b="1" i="0" u="none" cap="none" strike="noStrike">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Created API connection for Airline delay dataset using Kaggle Hub</a:t>
            </a:r>
            <a:endParaRPr>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Created API endpoint for Hurricane dataset</a:t>
            </a:r>
            <a:endParaRPr>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i="0" lang="en-US" u="none" cap="none" strike="noStrike">
                <a:solidFill>
                  <a:schemeClr val="accent1"/>
                </a:solidFill>
                <a:latin typeface="Play"/>
                <a:ea typeface="Play"/>
                <a:cs typeface="Play"/>
                <a:sym typeface="Play"/>
              </a:rPr>
              <a:t> Generated API connection for NOAA weather data se</a:t>
            </a:r>
            <a:r>
              <a:rPr lang="en-US">
                <a:solidFill>
                  <a:schemeClr val="accent1"/>
                </a:solidFill>
                <a:latin typeface="Play"/>
                <a:ea typeface="Play"/>
                <a:cs typeface="Play"/>
                <a:sym typeface="Play"/>
              </a:rPr>
              <a:t>t using NOAA token</a:t>
            </a:r>
            <a:endParaRPr>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U</a:t>
            </a:r>
            <a:r>
              <a:rPr lang="en-US">
                <a:solidFill>
                  <a:schemeClr val="accent1"/>
                </a:solidFill>
                <a:latin typeface="Play"/>
                <a:ea typeface="Play"/>
                <a:cs typeface="Play"/>
                <a:sym typeface="Play"/>
              </a:rPr>
              <a:t>sed </a:t>
            </a:r>
            <a:r>
              <a:rPr b="1" lang="en-US">
                <a:solidFill>
                  <a:schemeClr val="accent1"/>
                </a:solidFill>
                <a:latin typeface="Play"/>
                <a:ea typeface="Play"/>
                <a:cs typeface="Play"/>
                <a:sym typeface="Play"/>
              </a:rPr>
              <a:t>Spark </a:t>
            </a:r>
            <a:r>
              <a:rPr lang="en-US">
                <a:solidFill>
                  <a:schemeClr val="accent1"/>
                </a:solidFill>
                <a:latin typeface="Play"/>
                <a:ea typeface="Play"/>
                <a:cs typeface="Play"/>
                <a:sym typeface="Play"/>
              </a:rPr>
              <a:t>to parallelize tens of thousands of Weather API calls </a:t>
            </a:r>
            <a:endParaRPr>
              <a:solidFill>
                <a:schemeClr val="accent1"/>
              </a:solidFill>
              <a:latin typeface="Play"/>
              <a:ea typeface="Play"/>
              <a:cs typeface="Play"/>
              <a:sym typeface="Play"/>
            </a:endParaRPr>
          </a:p>
        </p:txBody>
      </p:sp>
      <p:pic>
        <p:nvPicPr>
          <p:cNvPr descr="File:MongoDB Logo.svg - Wikimedia Commons" id="259" name="Google Shape;259;g3ab5c0f5ae9_2_21"/>
          <p:cNvPicPr preferRelativeResize="0"/>
          <p:nvPr/>
        </p:nvPicPr>
        <p:blipFill>
          <a:blip r:embed="rId4">
            <a:alphaModFix/>
          </a:blip>
          <a:stretch>
            <a:fillRect/>
          </a:stretch>
        </p:blipFill>
        <p:spPr>
          <a:xfrm>
            <a:off x="3849625" y="1445413"/>
            <a:ext cx="1941576" cy="523325"/>
          </a:xfrm>
          <a:prstGeom prst="rect">
            <a:avLst/>
          </a:prstGeom>
          <a:noFill/>
          <a:ln>
            <a:noFill/>
          </a:ln>
        </p:spPr>
      </p:pic>
      <p:pic>
        <p:nvPicPr>
          <p:cNvPr descr="download (Provided by Getty Images)" id="260" name="Google Shape;260;g3ab5c0f5ae9_2_21"/>
          <p:cNvPicPr preferRelativeResize="0"/>
          <p:nvPr/>
        </p:nvPicPr>
        <p:blipFill rotWithShape="1">
          <a:blip r:embed="rId5">
            <a:alphaModFix/>
          </a:blip>
          <a:srcRect b="5660" l="0" r="0" t="0"/>
          <a:stretch/>
        </p:blipFill>
        <p:spPr>
          <a:xfrm>
            <a:off x="420525" y="1090071"/>
            <a:ext cx="927273" cy="874752"/>
          </a:xfrm>
          <a:prstGeom prst="rect">
            <a:avLst/>
          </a:prstGeom>
          <a:noFill/>
          <a:ln>
            <a:noFill/>
          </a:ln>
        </p:spPr>
      </p:pic>
      <p:sp>
        <p:nvSpPr>
          <p:cNvPr id="261" name="Google Shape;261;g3ab5c0f5ae9_2_21"/>
          <p:cNvSpPr txBox="1"/>
          <p:nvPr/>
        </p:nvSpPr>
        <p:spPr>
          <a:xfrm>
            <a:off x="3528710" y="2137075"/>
            <a:ext cx="2629800" cy="3555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US">
                <a:solidFill>
                  <a:schemeClr val="accent1"/>
                </a:solidFill>
                <a:latin typeface="Play"/>
                <a:ea typeface="Play"/>
                <a:cs typeface="Play"/>
                <a:sym typeface="Play"/>
              </a:rPr>
              <a:t>MongoDB storage </a:t>
            </a:r>
            <a:endParaRPr b="1">
              <a:solidFill>
                <a:schemeClr val="accent1"/>
              </a:solidFill>
              <a:latin typeface="Play"/>
              <a:ea typeface="Play"/>
              <a:cs typeface="Play"/>
              <a:sym typeface="Play"/>
            </a:endParaRPr>
          </a:p>
          <a:p>
            <a:pPr indent="-317500" lvl="0" marL="45720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Connected all three datasets to MongoDB for flexible schema storage</a:t>
            </a:r>
            <a:endParaRPr>
              <a:solidFill>
                <a:schemeClr val="accent1"/>
              </a:solidFill>
              <a:latin typeface="Play"/>
              <a:ea typeface="Play"/>
              <a:cs typeface="Play"/>
              <a:sym typeface="Play"/>
            </a:endParaRPr>
          </a:p>
          <a:p>
            <a:pPr indent="-317500" lvl="0" marL="45720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Weather data df : noaa_weather_raw</a:t>
            </a:r>
            <a:endParaRPr>
              <a:solidFill>
                <a:schemeClr val="accent1"/>
              </a:solidFill>
              <a:latin typeface="Play"/>
              <a:ea typeface="Play"/>
              <a:cs typeface="Play"/>
              <a:sym typeface="Play"/>
            </a:endParaRPr>
          </a:p>
          <a:p>
            <a:pPr indent="-317500" lvl="0" marL="45720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Hurricane data df: hurricane_ibtracs_na</a:t>
            </a:r>
            <a:endParaRPr>
              <a:solidFill>
                <a:schemeClr val="accent1"/>
              </a:solidFill>
              <a:latin typeface="Play"/>
              <a:ea typeface="Play"/>
              <a:cs typeface="Play"/>
              <a:sym typeface="Play"/>
            </a:endParaRPr>
          </a:p>
          <a:p>
            <a:pPr indent="-317500" lvl="0" marL="45720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Airline delay data df:</a:t>
            </a:r>
            <a:endParaRPr>
              <a:solidFill>
                <a:schemeClr val="accent1"/>
              </a:solidFill>
              <a:latin typeface="Play"/>
              <a:ea typeface="Play"/>
              <a:cs typeface="Play"/>
              <a:sym typeface="Play"/>
            </a:endParaRPr>
          </a:p>
          <a:p>
            <a:pPr indent="0" lvl="0" marL="457200" rtl="0" algn="l">
              <a:lnSpc>
                <a:spcPct val="150000"/>
              </a:lnSpc>
              <a:spcBef>
                <a:spcPts val="0"/>
              </a:spcBef>
              <a:spcAft>
                <a:spcPts val="0"/>
              </a:spcAft>
              <a:buNone/>
            </a:pPr>
            <a:r>
              <a:rPr lang="en-US">
                <a:solidFill>
                  <a:schemeClr val="accent1"/>
                </a:solidFill>
                <a:latin typeface="Play"/>
                <a:ea typeface="Play"/>
                <a:cs typeface="Play"/>
                <a:sym typeface="Play"/>
              </a:rPr>
              <a:t>airline_delay_cause</a:t>
            </a:r>
            <a:endParaRPr>
              <a:solidFill>
                <a:schemeClr val="accent1"/>
              </a:solidFill>
              <a:latin typeface="Play"/>
              <a:ea typeface="Play"/>
              <a:cs typeface="Play"/>
              <a:sym typeface="Play"/>
            </a:endParaRPr>
          </a:p>
        </p:txBody>
      </p:sp>
      <p:sp>
        <p:nvSpPr>
          <p:cNvPr id="262" name="Google Shape;262;g3ab5c0f5ae9_2_21"/>
          <p:cNvSpPr txBox="1"/>
          <p:nvPr/>
        </p:nvSpPr>
        <p:spPr>
          <a:xfrm>
            <a:off x="6308963" y="2137075"/>
            <a:ext cx="2812500" cy="353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a:solidFill>
                  <a:schemeClr val="accent1"/>
                </a:solidFill>
                <a:latin typeface="Play"/>
                <a:ea typeface="Play"/>
                <a:cs typeface="Play"/>
                <a:sym typeface="Play"/>
              </a:rPr>
              <a:t>MongoDB                 PostgreSQL </a:t>
            </a:r>
            <a:endParaRPr b="1">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Cleaned and </a:t>
            </a:r>
            <a:r>
              <a:rPr lang="en-US">
                <a:solidFill>
                  <a:schemeClr val="accent1"/>
                </a:solidFill>
                <a:latin typeface="Play"/>
                <a:ea typeface="Play"/>
                <a:cs typeface="Play"/>
                <a:sym typeface="Play"/>
              </a:rPr>
              <a:t>transformed</a:t>
            </a:r>
            <a:r>
              <a:rPr lang="en-US">
                <a:solidFill>
                  <a:schemeClr val="accent1"/>
                </a:solidFill>
                <a:latin typeface="Play"/>
                <a:ea typeface="Play"/>
                <a:cs typeface="Play"/>
                <a:sym typeface="Play"/>
              </a:rPr>
              <a:t> three datasets</a:t>
            </a:r>
            <a:endParaRPr>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Created a </a:t>
            </a:r>
            <a:r>
              <a:rPr lang="en-US">
                <a:solidFill>
                  <a:schemeClr val="accent1"/>
                </a:solidFill>
                <a:latin typeface="Play"/>
                <a:ea typeface="Play"/>
                <a:cs typeface="Play"/>
                <a:sym typeface="Play"/>
              </a:rPr>
              <a:t>standard</a:t>
            </a:r>
            <a:r>
              <a:rPr lang="en-US">
                <a:solidFill>
                  <a:schemeClr val="accent1"/>
                </a:solidFill>
                <a:latin typeface="Play"/>
                <a:ea typeface="Play"/>
                <a:cs typeface="Play"/>
                <a:sym typeface="Play"/>
              </a:rPr>
              <a:t> monthly date </a:t>
            </a:r>
            <a:r>
              <a:rPr lang="en-US">
                <a:solidFill>
                  <a:schemeClr val="accent1"/>
                </a:solidFill>
                <a:latin typeface="Play"/>
                <a:ea typeface="Play"/>
                <a:cs typeface="Play"/>
                <a:sym typeface="Play"/>
              </a:rPr>
              <a:t>for all datasets for later merging</a:t>
            </a:r>
            <a:endParaRPr>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Cleaned datasets are pushed to PostgreSQL, creating relational staging tables </a:t>
            </a:r>
            <a:endParaRPr>
              <a:solidFill>
                <a:schemeClr val="accent1"/>
              </a:solidFill>
              <a:latin typeface="Play"/>
              <a:ea typeface="Play"/>
              <a:cs typeface="Play"/>
              <a:sym typeface="Play"/>
            </a:endParaRPr>
          </a:p>
        </p:txBody>
      </p:sp>
      <p:sp>
        <p:nvSpPr>
          <p:cNvPr id="263" name="Google Shape;263;g3ab5c0f5ae9_2_21"/>
          <p:cNvSpPr/>
          <p:nvPr/>
        </p:nvSpPr>
        <p:spPr>
          <a:xfrm>
            <a:off x="7388988" y="2264700"/>
            <a:ext cx="365700" cy="15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264" name="Google Shape;264;g3ab5c0f5ae9_2_21"/>
          <p:cNvSpPr txBox="1"/>
          <p:nvPr/>
        </p:nvSpPr>
        <p:spPr>
          <a:xfrm>
            <a:off x="2877175" y="111200"/>
            <a:ext cx="6938700" cy="10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solidFill>
                  <a:schemeClr val="accent1"/>
                </a:solidFill>
                <a:latin typeface="Play"/>
                <a:ea typeface="Play"/>
                <a:cs typeface="Play"/>
                <a:sym typeface="Play"/>
              </a:rPr>
              <a:t>E</a:t>
            </a:r>
            <a:r>
              <a:rPr lang="en-US" sz="3400">
                <a:solidFill>
                  <a:schemeClr val="accent1"/>
                </a:solidFill>
                <a:latin typeface="Play"/>
                <a:ea typeface="Play"/>
                <a:cs typeface="Play"/>
                <a:sym typeface="Play"/>
              </a:rPr>
              <a:t>xtract </a:t>
            </a:r>
            <a:r>
              <a:rPr b="1" lang="en-US" sz="3400">
                <a:solidFill>
                  <a:schemeClr val="accent1"/>
                </a:solidFill>
                <a:latin typeface="Play"/>
                <a:ea typeface="Play"/>
                <a:cs typeface="Play"/>
                <a:sym typeface="Play"/>
              </a:rPr>
              <a:t>T</a:t>
            </a:r>
            <a:r>
              <a:rPr lang="en-US" sz="3400">
                <a:solidFill>
                  <a:schemeClr val="accent1"/>
                </a:solidFill>
                <a:latin typeface="Play"/>
                <a:ea typeface="Play"/>
                <a:cs typeface="Play"/>
                <a:sym typeface="Play"/>
              </a:rPr>
              <a:t>ransform </a:t>
            </a:r>
            <a:r>
              <a:rPr b="1" lang="en-US" sz="3400">
                <a:solidFill>
                  <a:schemeClr val="accent1"/>
                </a:solidFill>
                <a:latin typeface="Play"/>
                <a:ea typeface="Play"/>
                <a:cs typeface="Play"/>
                <a:sym typeface="Play"/>
              </a:rPr>
              <a:t>L</a:t>
            </a:r>
            <a:r>
              <a:rPr lang="en-US" sz="3400">
                <a:solidFill>
                  <a:schemeClr val="accent1"/>
                </a:solidFill>
                <a:latin typeface="Play"/>
                <a:ea typeface="Play"/>
                <a:cs typeface="Play"/>
                <a:sym typeface="Play"/>
              </a:rPr>
              <a:t>oad </a:t>
            </a:r>
            <a:endParaRPr sz="3400">
              <a:solidFill>
                <a:schemeClr val="accent1"/>
              </a:solidFill>
              <a:latin typeface="Play"/>
              <a:ea typeface="Play"/>
              <a:cs typeface="Play"/>
              <a:sym typeface="Play"/>
            </a:endParaRPr>
          </a:p>
          <a:p>
            <a:pPr indent="0" lvl="0" marL="0" rtl="0" algn="ctr">
              <a:spcBef>
                <a:spcPts val="0"/>
              </a:spcBef>
              <a:spcAft>
                <a:spcPts val="0"/>
              </a:spcAft>
              <a:buNone/>
            </a:pPr>
            <a:r>
              <a:rPr lang="en-US" sz="3400">
                <a:solidFill>
                  <a:schemeClr val="accent1"/>
                </a:solidFill>
                <a:latin typeface="Play"/>
                <a:ea typeface="Play"/>
                <a:cs typeface="Play"/>
                <a:sym typeface="Play"/>
              </a:rPr>
              <a:t>Pipeline</a:t>
            </a:r>
            <a:endParaRPr sz="3400">
              <a:solidFill>
                <a:schemeClr val="accent1"/>
              </a:solidFill>
              <a:latin typeface="Play"/>
              <a:ea typeface="Play"/>
              <a:cs typeface="Play"/>
              <a:sym typeface="Play"/>
            </a:endParaRPr>
          </a:p>
        </p:txBody>
      </p:sp>
      <p:sp>
        <p:nvSpPr>
          <p:cNvPr id="265" name="Google Shape;265;g3ab5c0f5ae9_2_21"/>
          <p:cNvSpPr txBox="1"/>
          <p:nvPr/>
        </p:nvSpPr>
        <p:spPr>
          <a:xfrm>
            <a:off x="9281413" y="2137075"/>
            <a:ext cx="2565300" cy="353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a:solidFill>
                  <a:schemeClr val="accent1"/>
                </a:solidFill>
                <a:latin typeface="Play"/>
                <a:ea typeface="Play"/>
                <a:cs typeface="Play"/>
                <a:sym typeface="Play"/>
              </a:rPr>
              <a:t>PostgreSQL               Tableau</a:t>
            </a:r>
            <a:endParaRPr>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Conducted SQL query to merge the three staged datasets into one fact table using left join</a:t>
            </a:r>
            <a:endParaRPr>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Connected</a:t>
            </a:r>
            <a:r>
              <a:rPr lang="en-US">
                <a:solidFill>
                  <a:schemeClr val="accent1"/>
                </a:solidFill>
                <a:latin typeface="Play"/>
                <a:ea typeface="Play"/>
                <a:cs typeface="Play"/>
                <a:sym typeface="Play"/>
              </a:rPr>
              <a:t> PostgreSQL to Tableau for dashboard and visualization</a:t>
            </a:r>
            <a:endParaRPr b="1">
              <a:solidFill>
                <a:schemeClr val="accent1"/>
              </a:solidFill>
              <a:latin typeface="Play"/>
              <a:ea typeface="Play"/>
              <a:cs typeface="Play"/>
              <a:sym typeface="Play"/>
            </a:endParaRPr>
          </a:p>
        </p:txBody>
      </p:sp>
      <p:pic>
        <p:nvPicPr>
          <p:cNvPr id="266" name="Google Shape;266;g3ab5c0f5ae9_2_21"/>
          <p:cNvPicPr preferRelativeResize="0"/>
          <p:nvPr/>
        </p:nvPicPr>
        <p:blipFill>
          <a:blip r:embed="rId6">
            <a:alphaModFix/>
          </a:blip>
          <a:stretch>
            <a:fillRect/>
          </a:stretch>
        </p:blipFill>
        <p:spPr>
          <a:xfrm>
            <a:off x="9340051" y="1154337"/>
            <a:ext cx="833375" cy="927275"/>
          </a:xfrm>
          <a:prstGeom prst="rect">
            <a:avLst/>
          </a:prstGeom>
          <a:noFill/>
          <a:ln>
            <a:noFill/>
          </a:ln>
        </p:spPr>
      </p:pic>
      <p:pic>
        <p:nvPicPr>
          <p:cNvPr id="267" name="Google Shape;267;g3ab5c0f5ae9_2_21"/>
          <p:cNvPicPr preferRelativeResize="0"/>
          <p:nvPr/>
        </p:nvPicPr>
        <p:blipFill>
          <a:blip r:embed="rId6">
            <a:alphaModFix/>
          </a:blip>
          <a:stretch>
            <a:fillRect/>
          </a:stretch>
        </p:blipFill>
        <p:spPr>
          <a:xfrm>
            <a:off x="8224599" y="1154325"/>
            <a:ext cx="833375" cy="927275"/>
          </a:xfrm>
          <a:prstGeom prst="rect">
            <a:avLst/>
          </a:prstGeom>
          <a:noFill/>
          <a:ln>
            <a:noFill/>
          </a:ln>
        </p:spPr>
      </p:pic>
      <p:pic>
        <p:nvPicPr>
          <p:cNvPr descr="File:Tableau Logo.png - Wikimedia Commons" id="268" name="Google Shape;268;g3ab5c0f5ae9_2_21"/>
          <p:cNvPicPr preferRelativeResize="0"/>
          <p:nvPr/>
        </p:nvPicPr>
        <p:blipFill>
          <a:blip r:embed="rId7">
            <a:alphaModFix/>
          </a:blip>
          <a:stretch>
            <a:fillRect/>
          </a:stretch>
        </p:blipFill>
        <p:spPr>
          <a:xfrm>
            <a:off x="10305201" y="1507570"/>
            <a:ext cx="1714176" cy="355325"/>
          </a:xfrm>
          <a:prstGeom prst="rect">
            <a:avLst/>
          </a:prstGeom>
          <a:noFill/>
          <a:ln>
            <a:noFill/>
          </a:ln>
        </p:spPr>
      </p:pic>
      <p:sp>
        <p:nvSpPr>
          <p:cNvPr id="269" name="Google Shape;269;g3ab5c0f5ae9_2_21"/>
          <p:cNvSpPr/>
          <p:nvPr/>
        </p:nvSpPr>
        <p:spPr>
          <a:xfrm>
            <a:off x="10508213" y="2264700"/>
            <a:ext cx="365700" cy="15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descr="File:MongoDB Logo.svg - Wikimedia Commons" id="270" name="Google Shape;270;g3ab5c0f5ae9_2_21"/>
          <p:cNvPicPr preferRelativeResize="0"/>
          <p:nvPr/>
        </p:nvPicPr>
        <p:blipFill>
          <a:blip r:embed="rId4">
            <a:alphaModFix/>
          </a:blip>
          <a:stretch>
            <a:fillRect/>
          </a:stretch>
        </p:blipFill>
        <p:spPr>
          <a:xfrm>
            <a:off x="6384377" y="1600200"/>
            <a:ext cx="1604070" cy="432350"/>
          </a:xfrm>
          <a:prstGeom prst="rect">
            <a:avLst/>
          </a:prstGeom>
          <a:noFill/>
          <a:ln>
            <a:noFill/>
          </a:ln>
        </p:spPr>
      </p:pic>
      <p:sp>
        <p:nvSpPr>
          <p:cNvPr id="271" name="Google Shape;271;g3ab5c0f5ae9_2_21"/>
          <p:cNvSpPr txBox="1"/>
          <p:nvPr/>
        </p:nvSpPr>
        <p:spPr>
          <a:xfrm>
            <a:off x="4160100" y="6054450"/>
            <a:ext cx="5369400" cy="778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a:solidFill>
                  <a:schemeClr val="accent1"/>
                </a:solidFill>
                <a:latin typeface="Play"/>
                <a:ea typeface="Play"/>
                <a:cs typeface="Play"/>
                <a:sym typeface="Play"/>
              </a:rPr>
              <a:t>Tableau</a:t>
            </a:r>
            <a:r>
              <a:rPr lang="en-US">
                <a:solidFill>
                  <a:schemeClr val="accent1"/>
                </a:solidFill>
                <a:latin typeface="Play"/>
                <a:ea typeface="Play"/>
                <a:cs typeface="Play"/>
                <a:sym typeface="Play"/>
              </a:rPr>
              <a:t>     </a:t>
            </a:r>
            <a:r>
              <a:rPr b="1" lang="en-US">
                <a:solidFill>
                  <a:schemeClr val="accent1"/>
                </a:solidFill>
                <a:latin typeface="Play"/>
                <a:ea typeface="Play"/>
                <a:cs typeface="Play"/>
                <a:sym typeface="Play"/>
              </a:rPr>
              <a:t>             Flask</a:t>
            </a:r>
            <a:endParaRPr b="1">
              <a:solidFill>
                <a:schemeClr val="accent1"/>
              </a:solidFill>
              <a:latin typeface="Play"/>
              <a:ea typeface="Play"/>
              <a:cs typeface="Play"/>
              <a:sym typeface="Play"/>
            </a:endParaRPr>
          </a:p>
          <a:p>
            <a:pPr indent="-317500" lvl="0" marL="457200" marR="0" rtl="0" algn="l">
              <a:lnSpc>
                <a:spcPct val="150000"/>
              </a:lnSpc>
              <a:spcBef>
                <a:spcPts val="0"/>
              </a:spcBef>
              <a:spcAft>
                <a:spcPts val="0"/>
              </a:spcAft>
              <a:buClr>
                <a:schemeClr val="accent1"/>
              </a:buClr>
              <a:buSzPts val="1400"/>
              <a:buFont typeface="Play"/>
              <a:buChar char="●"/>
            </a:pPr>
            <a:r>
              <a:rPr lang="en-US">
                <a:solidFill>
                  <a:schemeClr val="accent1"/>
                </a:solidFill>
                <a:latin typeface="Play"/>
                <a:ea typeface="Play"/>
                <a:cs typeface="Play"/>
                <a:sym typeface="Play"/>
              </a:rPr>
              <a:t>Embedded the Tableau Dashboards on a  </a:t>
            </a:r>
            <a:r>
              <a:rPr b="1" lang="en-US">
                <a:solidFill>
                  <a:schemeClr val="accent1"/>
                </a:solidFill>
                <a:latin typeface="Play"/>
                <a:ea typeface="Play"/>
                <a:cs typeface="Play"/>
                <a:sym typeface="Play"/>
              </a:rPr>
              <a:t>Flask </a:t>
            </a:r>
            <a:r>
              <a:rPr lang="en-US">
                <a:solidFill>
                  <a:schemeClr val="accent1"/>
                </a:solidFill>
                <a:latin typeface="Play"/>
                <a:ea typeface="Play"/>
                <a:cs typeface="Play"/>
                <a:sym typeface="Play"/>
              </a:rPr>
              <a:t>interface</a:t>
            </a:r>
            <a:endParaRPr>
              <a:solidFill>
                <a:schemeClr val="accent1"/>
              </a:solidFill>
              <a:latin typeface="Play"/>
              <a:ea typeface="Play"/>
              <a:cs typeface="Play"/>
              <a:sym typeface="Play"/>
            </a:endParaRPr>
          </a:p>
        </p:txBody>
      </p:sp>
      <p:pic>
        <p:nvPicPr>
          <p:cNvPr id="272" name="Google Shape;272;g3ab5c0f5ae9_2_21"/>
          <p:cNvPicPr preferRelativeResize="0"/>
          <p:nvPr/>
        </p:nvPicPr>
        <p:blipFill>
          <a:blip r:embed="rId8">
            <a:alphaModFix/>
          </a:blip>
          <a:stretch>
            <a:fillRect/>
          </a:stretch>
        </p:blipFill>
        <p:spPr>
          <a:xfrm>
            <a:off x="1844918" y="1294100"/>
            <a:ext cx="1148829" cy="596500"/>
          </a:xfrm>
          <a:prstGeom prst="rect">
            <a:avLst/>
          </a:prstGeom>
          <a:noFill/>
          <a:ln>
            <a:noFill/>
          </a:ln>
        </p:spPr>
      </p:pic>
      <p:pic>
        <p:nvPicPr>
          <p:cNvPr id="273" name="Google Shape;273;g3ab5c0f5ae9_2_21" title="flask.jpeg"/>
          <p:cNvPicPr preferRelativeResize="0"/>
          <p:nvPr/>
        </p:nvPicPr>
        <p:blipFill>
          <a:blip r:embed="rId9">
            <a:alphaModFix/>
          </a:blip>
          <a:stretch>
            <a:fillRect/>
          </a:stretch>
        </p:blipFill>
        <p:spPr>
          <a:xfrm>
            <a:off x="2865476" y="6311074"/>
            <a:ext cx="1009760" cy="432350"/>
          </a:xfrm>
          <a:prstGeom prst="rect">
            <a:avLst/>
          </a:prstGeom>
          <a:noFill/>
          <a:ln>
            <a:noFill/>
          </a:ln>
        </p:spPr>
      </p:pic>
      <p:sp>
        <p:nvSpPr>
          <p:cNvPr id="274" name="Google Shape;274;g3ab5c0f5ae9_2_21"/>
          <p:cNvSpPr/>
          <p:nvPr/>
        </p:nvSpPr>
        <p:spPr>
          <a:xfrm>
            <a:off x="5116213" y="6168000"/>
            <a:ext cx="365700" cy="15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descr="File:Tableau Logo.png - Wikimedia Commons" id="275" name="Google Shape;275;g3ab5c0f5ae9_2_21"/>
          <p:cNvPicPr preferRelativeResize="0"/>
          <p:nvPr/>
        </p:nvPicPr>
        <p:blipFill>
          <a:blip r:embed="rId7">
            <a:alphaModFix/>
          </a:blip>
          <a:stretch>
            <a:fillRect/>
          </a:stretch>
        </p:blipFill>
        <p:spPr>
          <a:xfrm>
            <a:off x="2729500" y="6018027"/>
            <a:ext cx="1222176" cy="2533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server computers color icon vector illustration (Provided by Getty Images)" id="281" name="Google Shape;281;g3ab5c0f5ae9_2_59"/>
          <p:cNvPicPr preferRelativeResize="0"/>
          <p:nvPr/>
        </p:nvPicPr>
        <p:blipFill rotWithShape="1">
          <a:blip r:embed="rId3">
            <a:alphaModFix/>
          </a:blip>
          <a:srcRect b="0" l="0" r="0" t="0"/>
          <a:stretch/>
        </p:blipFill>
        <p:spPr>
          <a:xfrm>
            <a:off x="11255439" y="-1558"/>
            <a:ext cx="927273" cy="927273"/>
          </a:xfrm>
          <a:prstGeom prst="rect">
            <a:avLst/>
          </a:prstGeom>
          <a:noFill/>
          <a:ln>
            <a:noFill/>
          </a:ln>
        </p:spPr>
      </p:pic>
      <p:pic>
        <p:nvPicPr>
          <p:cNvPr descr="File:MongoDB Logo.svg - Wikimedia Commons" id="282" name="Google Shape;282;g3ab5c0f5ae9_2_59"/>
          <p:cNvPicPr preferRelativeResize="0"/>
          <p:nvPr/>
        </p:nvPicPr>
        <p:blipFill>
          <a:blip r:embed="rId4">
            <a:alphaModFix/>
          </a:blip>
          <a:stretch>
            <a:fillRect/>
          </a:stretch>
        </p:blipFill>
        <p:spPr>
          <a:xfrm>
            <a:off x="4885390" y="1255073"/>
            <a:ext cx="1714176" cy="462032"/>
          </a:xfrm>
          <a:prstGeom prst="rect">
            <a:avLst/>
          </a:prstGeom>
          <a:noFill/>
          <a:ln>
            <a:noFill/>
          </a:ln>
        </p:spPr>
      </p:pic>
      <p:pic>
        <p:nvPicPr>
          <p:cNvPr descr="download (Provided by Getty Images)" id="283" name="Google Shape;283;g3ab5c0f5ae9_2_59"/>
          <p:cNvPicPr preferRelativeResize="0"/>
          <p:nvPr/>
        </p:nvPicPr>
        <p:blipFill>
          <a:blip r:embed="rId5">
            <a:alphaModFix/>
          </a:blip>
          <a:stretch>
            <a:fillRect/>
          </a:stretch>
        </p:blipFill>
        <p:spPr>
          <a:xfrm>
            <a:off x="404911" y="294138"/>
            <a:ext cx="927273" cy="927273"/>
          </a:xfrm>
          <a:prstGeom prst="rect">
            <a:avLst/>
          </a:prstGeom>
          <a:noFill/>
          <a:ln>
            <a:noFill/>
          </a:ln>
        </p:spPr>
      </p:pic>
      <p:sp>
        <p:nvSpPr>
          <p:cNvPr id="284" name="Google Shape;284;g3ab5c0f5ae9_2_59"/>
          <p:cNvSpPr txBox="1"/>
          <p:nvPr/>
        </p:nvSpPr>
        <p:spPr>
          <a:xfrm>
            <a:off x="3216035" y="-1550"/>
            <a:ext cx="6144000" cy="10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solidFill>
                  <a:schemeClr val="accent1"/>
                </a:solidFill>
                <a:latin typeface="Play"/>
                <a:ea typeface="Play"/>
                <a:cs typeface="Play"/>
                <a:sym typeface="Play"/>
              </a:rPr>
              <a:t>E</a:t>
            </a:r>
            <a:r>
              <a:rPr lang="en-US" sz="3400">
                <a:solidFill>
                  <a:schemeClr val="accent1"/>
                </a:solidFill>
                <a:latin typeface="Play"/>
                <a:ea typeface="Play"/>
                <a:cs typeface="Play"/>
                <a:sym typeface="Play"/>
              </a:rPr>
              <a:t>xtract </a:t>
            </a:r>
            <a:r>
              <a:rPr b="1" lang="en-US" sz="3400">
                <a:solidFill>
                  <a:schemeClr val="accent1"/>
                </a:solidFill>
                <a:latin typeface="Play"/>
                <a:ea typeface="Play"/>
                <a:cs typeface="Play"/>
                <a:sym typeface="Play"/>
              </a:rPr>
              <a:t>T</a:t>
            </a:r>
            <a:r>
              <a:rPr lang="en-US" sz="3400">
                <a:solidFill>
                  <a:schemeClr val="accent1"/>
                </a:solidFill>
                <a:latin typeface="Play"/>
                <a:ea typeface="Play"/>
                <a:cs typeface="Play"/>
                <a:sym typeface="Play"/>
              </a:rPr>
              <a:t>ransform </a:t>
            </a:r>
            <a:r>
              <a:rPr b="1" lang="en-US" sz="3400">
                <a:solidFill>
                  <a:schemeClr val="accent1"/>
                </a:solidFill>
                <a:latin typeface="Play"/>
                <a:ea typeface="Play"/>
                <a:cs typeface="Play"/>
                <a:sym typeface="Play"/>
              </a:rPr>
              <a:t>L</a:t>
            </a:r>
            <a:r>
              <a:rPr lang="en-US" sz="3400">
                <a:solidFill>
                  <a:schemeClr val="accent1"/>
                </a:solidFill>
                <a:latin typeface="Play"/>
                <a:ea typeface="Play"/>
                <a:cs typeface="Play"/>
                <a:sym typeface="Play"/>
              </a:rPr>
              <a:t>oad </a:t>
            </a:r>
            <a:endParaRPr sz="3400">
              <a:solidFill>
                <a:schemeClr val="accent1"/>
              </a:solidFill>
              <a:latin typeface="Play"/>
              <a:ea typeface="Play"/>
              <a:cs typeface="Play"/>
              <a:sym typeface="Play"/>
            </a:endParaRPr>
          </a:p>
          <a:p>
            <a:pPr indent="0" lvl="0" marL="0" rtl="0" algn="ctr">
              <a:spcBef>
                <a:spcPts val="0"/>
              </a:spcBef>
              <a:spcAft>
                <a:spcPts val="0"/>
              </a:spcAft>
              <a:buNone/>
            </a:pPr>
            <a:r>
              <a:rPr lang="en-US" sz="3400">
                <a:solidFill>
                  <a:schemeClr val="accent1"/>
                </a:solidFill>
                <a:latin typeface="Play"/>
                <a:ea typeface="Play"/>
                <a:cs typeface="Play"/>
                <a:sym typeface="Play"/>
              </a:rPr>
              <a:t>(Code Display)</a:t>
            </a:r>
            <a:endParaRPr sz="3400">
              <a:solidFill>
                <a:schemeClr val="accent1"/>
              </a:solidFill>
              <a:latin typeface="Play"/>
              <a:ea typeface="Play"/>
              <a:cs typeface="Play"/>
              <a:sym typeface="Play"/>
            </a:endParaRPr>
          </a:p>
        </p:txBody>
      </p:sp>
      <p:pic>
        <p:nvPicPr>
          <p:cNvPr id="285" name="Google Shape;285;g3ab5c0f5ae9_2_59"/>
          <p:cNvPicPr preferRelativeResize="0"/>
          <p:nvPr/>
        </p:nvPicPr>
        <p:blipFill>
          <a:blip r:embed="rId6">
            <a:alphaModFix/>
          </a:blip>
          <a:stretch>
            <a:fillRect/>
          </a:stretch>
        </p:blipFill>
        <p:spPr>
          <a:xfrm>
            <a:off x="9246462" y="343827"/>
            <a:ext cx="833375" cy="927275"/>
          </a:xfrm>
          <a:prstGeom prst="rect">
            <a:avLst/>
          </a:prstGeom>
          <a:noFill/>
          <a:ln>
            <a:noFill/>
          </a:ln>
        </p:spPr>
      </p:pic>
      <p:pic>
        <p:nvPicPr>
          <p:cNvPr id="286" name="Google Shape;286;g3ab5c0f5ae9_2_59"/>
          <p:cNvPicPr preferRelativeResize="0"/>
          <p:nvPr/>
        </p:nvPicPr>
        <p:blipFill rotWithShape="1">
          <a:blip r:embed="rId7">
            <a:alphaModFix/>
          </a:blip>
          <a:srcRect b="30274" l="3460" r="10894" t="0"/>
          <a:stretch/>
        </p:blipFill>
        <p:spPr>
          <a:xfrm>
            <a:off x="270431" y="1868050"/>
            <a:ext cx="3066375" cy="2643620"/>
          </a:xfrm>
          <a:prstGeom prst="rect">
            <a:avLst/>
          </a:prstGeom>
          <a:noFill/>
          <a:ln cap="flat" cmpd="sng" w="19050">
            <a:solidFill>
              <a:schemeClr val="dk2"/>
            </a:solidFill>
            <a:prstDash val="solid"/>
            <a:round/>
            <a:headEnd len="sm" w="sm" type="none"/>
            <a:tailEnd len="sm" w="sm" type="none"/>
          </a:ln>
        </p:spPr>
      </p:pic>
      <p:pic>
        <p:nvPicPr>
          <p:cNvPr id="287" name="Google Shape;287;g3ab5c0f5ae9_2_59"/>
          <p:cNvPicPr preferRelativeResize="0"/>
          <p:nvPr/>
        </p:nvPicPr>
        <p:blipFill rotWithShape="1">
          <a:blip r:embed="rId8">
            <a:alphaModFix/>
          </a:blip>
          <a:srcRect b="0" l="0" r="4589" t="0"/>
          <a:stretch/>
        </p:blipFill>
        <p:spPr>
          <a:xfrm>
            <a:off x="3534910" y="2318635"/>
            <a:ext cx="4457738" cy="1763389"/>
          </a:xfrm>
          <a:prstGeom prst="rect">
            <a:avLst/>
          </a:prstGeom>
          <a:noFill/>
          <a:ln cap="flat" cmpd="sng" w="19050">
            <a:solidFill>
              <a:schemeClr val="dk2"/>
            </a:solidFill>
            <a:prstDash val="solid"/>
            <a:round/>
            <a:headEnd len="sm" w="sm" type="none"/>
            <a:tailEnd len="sm" w="sm" type="none"/>
          </a:ln>
        </p:spPr>
      </p:pic>
      <p:pic>
        <p:nvPicPr>
          <p:cNvPr id="288" name="Google Shape;288;g3ab5c0f5ae9_2_59"/>
          <p:cNvPicPr preferRelativeResize="0"/>
          <p:nvPr/>
        </p:nvPicPr>
        <p:blipFill>
          <a:blip r:embed="rId9">
            <a:alphaModFix/>
          </a:blip>
          <a:stretch>
            <a:fillRect/>
          </a:stretch>
        </p:blipFill>
        <p:spPr>
          <a:xfrm>
            <a:off x="4213960" y="4618050"/>
            <a:ext cx="3307914" cy="2038290"/>
          </a:xfrm>
          <a:prstGeom prst="rect">
            <a:avLst/>
          </a:prstGeom>
          <a:noFill/>
          <a:ln cap="flat" cmpd="sng" w="19050">
            <a:solidFill>
              <a:schemeClr val="dk2"/>
            </a:solidFill>
            <a:prstDash val="solid"/>
            <a:round/>
            <a:headEnd len="sm" w="sm" type="none"/>
            <a:tailEnd len="sm" w="sm" type="none"/>
          </a:ln>
        </p:spPr>
      </p:pic>
      <p:pic>
        <p:nvPicPr>
          <p:cNvPr id="289" name="Google Shape;289;g3ab5c0f5ae9_2_59"/>
          <p:cNvPicPr preferRelativeResize="0"/>
          <p:nvPr/>
        </p:nvPicPr>
        <p:blipFill>
          <a:blip r:embed="rId10">
            <a:alphaModFix/>
          </a:blip>
          <a:stretch>
            <a:fillRect/>
          </a:stretch>
        </p:blipFill>
        <p:spPr>
          <a:xfrm>
            <a:off x="8386775" y="1633437"/>
            <a:ext cx="3479524" cy="1603896"/>
          </a:xfrm>
          <a:prstGeom prst="rect">
            <a:avLst/>
          </a:prstGeom>
          <a:noFill/>
          <a:ln cap="flat" cmpd="sng" w="19050">
            <a:solidFill>
              <a:schemeClr val="dk2"/>
            </a:solidFill>
            <a:prstDash val="solid"/>
            <a:round/>
            <a:headEnd len="sm" w="sm" type="none"/>
            <a:tailEnd len="sm" w="sm" type="none"/>
          </a:ln>
        </p:spPr>
      </p:pic>
      <p:pic>
        <p:nvPicPr>
          <p:cNvPr id="290" name="Google Shape;290;g3ab5c0f5ae9_2_59"/>
          <p:cNvPicPr preferRelativeResize="0"/>
          <p:nvPr/>
        </p:nvPicPr>
        <p:blipFill rotWithShape="1">
          <a:blip r:embed="rId11">
            <a:alphaModFix/>
          </a:blip>
          <a:srcRect b="0" l="0" r="7037" t="0"/>
          <a:stretch/>
        </p:blipFill>
        <p:spPr>
          <a:xfrm>
            <a:off x="8579364" y="5410182"/>
            <a:ext cx="3003650" cy="1191100"/>
          </a:xfrm>
          <a:prstGeom prst="rect">
            <a:avLst/>
          </a:prstGeom>
          <a:noFill/>
          <a:ln cap="flat" cmpd="sng" w="19050">
            <a:solidFill>
              <a:schemeClr val="dk2"/>
            </a:solidFill>
            <a:prstDash val="solid"/>
            <a:round/>
            <a:headEnd len="sm" w="sm" type="none"/>
            <a:tailEnd len="sm" w="sm" type="none"/>
          </a:ln>
        </p:spPr>
      </p:pic>
      <p:sp>
        <p:nvSpPr>
          <p:cNvPr id="291" name="Google Shape;291;g3ab5c0f5ae9_2_59"/>
          <p:cNvSpPr txBox="1"/>
          <p:nvPr/>
        </p:nvSpPr>
        <p:spPr>
          <a:xfrm>
            <a:off x="82082" y="1151353"/>
            <a:ext cx="3206400" cy="650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1"/>
              </a:buClr>
              <a:buSzPts val="1600"/>
              <a:buFont typeface="Play"/>
              <a:buAutoNum type="arabicPeriod"/>
            </a:pPr>
            <a:r>
              <a:rPr b="1" lang="en-US" sz="1600">
                <a:solidFill>
                  <a:schemeClr val="accent1"/>
                </a:solidFill>
                <a:latin typeface="Play"/>
                <a:ea typeface="Play"/>
                <a:cs typeface="Play"/>
                <a:sym typeface="Play"/>
              </a:rPr>
              <a:t>Created API connections using Spark</a:t>
            </a:r>
            <a:endParaRPr sz="2600">
              <a:solidFill>
                <a:schemeClr val="dk2"/>
              </a:solidFill>
              <a:latin typeface="Play"/>
              <a:ea typeface="Play"/>
              <a:cs typeface="Play"/>
              <a:sym typeface="Play"/>
            </a:endParaRPr>
          </a:p>
        </p:txBody>
      </p:sp>
      <p:sp>
        <p:nvSpPr>
          <p:cNvPr id="292" name="Google Shape;292;g3ab5c0f5ae9_2_59"/>
          <p:cNvSpPr txBox="1"/>
          <p:nvPr/>
        </p:nvSpPr>
        <p:spPr>
          <a:xfrm>
            <a:off x="3513318" y="1840286"/>
            <a:ext cx="4605300" cy="35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600">
                <a:solidFill>
                  <a:schemeClr val="accent1"/>
                </a:solidFill>
              </a:rPr>
              <a:t>2. </a:t>
            </a:r>
            <a:r>
              <a:rPr b="1" lang="en-US" sz="1600">
                <a:solidFill>
                  <a:schemeClr val="accent1"/>
                </a:solidFill>
                <a:latin typeface="Play"/>
                <a:ea typeface="Play"/>
                <a:cs typeface="Play"/>
                <a:sym typeface="Play"/>
              </a:rPr>
              <a:t>Connected all three datasets to MongoDB </a:t>
            </a:r>
            <a:endParaRPr b="1" sz="1600">
              <a:solidFill>
                <a:schemeClr val="accent1"/>
              </a:solidFill>
              <a:latin typeface="Play"/>
              <a:ea typeface="Play"/>
              <a:cs typeface="Play"/>
              <a:sym typeface="Play"/>
            </a:endParaRPr>
          </a:p>
        </p:txBody>
      </p:sp>
      <p:sp>
        <p:nvSpPr>
          <p:cNvPr id="293" name="Google Shape;293;g3ab5c0f5ae9_2_59"/>
          <p:cNvSpPr txBox="1"/>
          <p:nvPr/>
        </p:nvSpPr>
        <p:spPr>
          <a:xfrm>
            <a:off x="3864804" y="4142512"/>
            <a:ext cx="4605300" cy="35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600">
                <a:solidFill>
                  <a:schemeClr val="accent1"/>
                </a:solidFill>
              </a:rPr>
              <a:t>3. </a:t>
            </a:r>
            <a:r>
              <a:rPr b="1" lang="en-US" sz="1600">
                <a:solidFill>
                  <a:schemeClr val="accent1"/>
                </a:solidFill>
                <a:latin typeface="Play"/>
                <a:ea typeface="Play"/>
                <a:cs typeface="Play"/>
                <a:sym typeface="Play"/>
              </a:rPr>
              <a:t>Data cleansing process in MongoDB</a:t>
            </a:r>
            <a:endParaRPr b="1" sz="1600">
              <a:solidFill>
                <a:schemeClr val="accent1"/>
              </a:solidFill>
              <a:latin typeface="Play"/>
              <a:ea typeface="Play"/>
              <a:cs typeface="Play"/>
              <a:sym typeface="Play"/>
            </a:endParaRPr>
          </a:p>
        </p:txBody>
      </p:sp>
      <p:sp>
        <p:nvSpPr>
          <p:cNvPr id="294" name="Google Shape;294;g3ab5c0f5ae9_2_59"/>
          <p:cNvSpPr txBox="1"/>
          <p:nvPr/>
        </p:nvSpPr>
        <p:spPr>
          <a:xfrm>
            <a:off x="7957390" y="1205254"/>
            <a:ext cx="4605300" cy="35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600">
                <a:solidFill>
                  <a:schemeClr val="accent1"/>
                </a:solidFill>
              </a:rPr>
              <a:t>4. </a:t>
            </a:r>
            <a:r>
              <a:rPr b="1" lang="en-US" sz="1600">
                <a:solidFill>
                  <a:schemeClr val="accent1"/>
                </a:solidFill>
                <a:latin typeface="Play"/>
                <a:ea typeface="Play"/>
                <a:cs typeface="Play"/>
                <a:sym typeface="Play"/>
              </a:rPr>
              <a:t>Pushed cleaned datasets to PostgreSQL</a:t>
            </a:r>
            <a:endParaRPr b="1" sz="1600">
              <a:solidFill>
                <a:schemeClr val="accent1"/>
              </a:solidFill>
              <a:latin typeface="Play"/>
              <a:ea typeface="Play"/>
              <a:cs typeface="Play"/>
              <a:sym typeface="Play"/>
            </a:endParaRPr>
          </a:p>
        </p:txBody>
      </p:sp>
      <p:sp>
        <p:nvSpPr>
          <p:cNvPr id="295" name="Google Shape;295;g3ab5c0f5ae9_2_59"/>
          <p:cNvSpPr txBox="1"/>
          <p:nvPr/>
        </p:nvSpPr>
        <p:spPr>
          <a:xfrm>
            <a:off x="8074083" y="3282682"/>
            <a:ext cx="4256100" cy="92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1600">
                <a:solidFill>
                  <a:schemeClr val="accent1"/>
                </a:solidFill>
              </a:rPr>
              <a:t>5. </a:t>
            </a:r>
            <a:r>
              <a:rPr b="1" lang="en-US" sz="1600">
                <a:solidFill>
                  <a:schemeClr val="accent1"/>
                </a:solidFill>
                <a:latin typeface="Play"/>
                <a:ea typeface="Play"/>
                <a:cs typeface="Play"/>
                <a:sym typeface="Play"/>
              </a:rPr>
              <a:t>Merged datasets using left join</a:t>
            </a:r>
            <a:endParaRPr b="1" sz="1600">
              <a:solidFill>
                <a:schemeClr val="accent1"/>
              </a:solidFill>
              <a:latin typeface="Play"/>
              <a:ea typeface="Play"/>
              <a:cs typeface="Play"/>
              <a:sym typeface="Play"/>
            </a:endParaRPr>
          </a:p>
          <a:p>
            <a:pPr indent="0" lvl="0" marL="0" rtl="0" algn="l">
              <a:lnSpc>
                <a:spcPct val="100000"/>
              </a:lnSpc>
              <a:spcBef>
                <a:spcPts val="0"/>
              </a:spcBef>
              <a:spcAft>
                <a:spcPts val="0"/>
              </a:spcAft>
              <a:buNone/>
            </a:pPr>
            <a:r>
              <a:rPr lang="en-US" sz="1200">
                <a:solidFill>
                  <a:schemeClr val="accent1"/>
                </a:solidFill>
                <a:latin typeface="Play"/>
                <a:ea typeface="Play"/>
                <a:cs typeface="Play"/>
                <a:sym typeface="Play"/>
              </a:rPr>
              <a:t>(For both the </a:t>
            </a:r>
            <a:r>
              <a:rPr lang="en-US" sz="1200">
                <a:solidFill>
                  <a:schemeClr val="accent1"/>
                </a:solidFill>
                <a:latin typeface="Play"/>
                <a:ea typeface="Play"/>
                <a:cs typeface="Play"/>
                <a:sym typeface="Play"/>
              </a:rPr>
              <a:t>weather and airline delay datasets, we have the airport name and the flight month where we used left join to merge the datastes together)</a:t>
            </a:r>
            <a:endParaRPr sz="1200">
              <a:solidFill>
                <a:schemeClr val="accent1"/>
              </a:solidFill>
              <a:latin typeface="Play"/>
              <a:ea typeface="Play"/>
              <a:cs typeface="Play"/>
              <a:sym typeface="Play"/>
            </a:endParaRPr>
          </a:p>
        </p:txBody>
      </p:sp>
      <p:pic>
        <p:nvPicPr>
          <p:cNvPr id="296" name="Google Shape;296;g3ab5c0f5ae9_2_59"/>
          <p:cNvPicPr preferRelativeResize="0"/>
          <p:nvPr/>
        </p:nvPicPr>
        <p:blipFill>
          <a:blip r:embed="rId12">
            <a:alphaModFix/>
          </a:blip>
          <a:stretch>
            <a:fillRect/>
          </a:stretch>
        </p:blipFill>
        <p:spPr>
          <a:xfrm>
            <a:off x="302982" y="4660925"/>
            <a:ext cx="3066375" cy="1900851"/>
          </a:xfrm>
          <a:prstGeom prst="rect">
            <a:avLst/>
          </a:prstGeom>
          <a:noFill/>
          <a:ln cap="flat" cmpd="sng" w="19050">
            <a:solidFill>
              <a:schemeClr val="dk2"/>
            </a:solidFill>
            <a:prstDash val="solid"/>
            <a:round/>
            <a:headEnd len="sm" w="sm" type="none"/>
            <a:tailEnd len="sm" w="sm" type="none"/>
          </a:ln>
        </p:spPr>
      </p:pic>
      <p:pic>
        <p:nvPicPr>
          <p:cNvPr id="297" name="Google Shape;297;g3ab5c0f5ae9_2_59"/>
          <p:cNvPicPr preferRelativeResize="0"/>
          <p:nvPr/>
        </p:nvPicPr>
        <p:blipFill>
          <a:blip r:embed="rId13">
            <a:alphaModFix/>
          </a:blip>
          <a:stretch>
            <a:fillRect/>
          </a:stretch>
        </p:blipFill>
        <p:spPr>
          <a:xfrm>
            <a:off x="1787689" y="575118"/>
            <a:ext cx="1148829" cy="596500"/>
          </a:xfrm>
          <a:prstGeom prst="rect">
            <a:avLst/>
          </a:prstGeom>
          <a:noFill/>
          <a:ln>
            <a:noFill/>
          </a:ln>
        </p:spPr>
      </p:pic>
      <p:pic>
        <p:nvPicPr>
          <p:cNvPr id="298" name="Google Shape;298;g3ab5c0f5ae9_2_59"/>
          <p:cNvPicPr preferRelativeResize="0"/>
          <p:nvPr/>
        </p:nvPicPr>
        <p:blipFill>
          <a:blip r:embed="rId14">
            <a:alphaModFix/>
          </a:blip>
          <a:stretch>
            <a:fillRect/>
          </a:stretch>
        </p:blipFill>
        <p:spPr>
          <a:xfrm>
            <a:off x="8579372" y="4323282"/>
            <a:ext cx="3003650" cy="10869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aac09262ce_0_19"/>
          <p:cNvSpPr txBox="1"/>
          <p:nvPr/>
        </p:nvSpPr>
        <p:spPr>
          <a:xfrm>
            <a:off x="2806413" y="-1543"/>
            <a:ext cx="6938700" cy="10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1"/>
                </a:solidFill>
                <a:latin typeface="Play"/>
                <a:ea typeface="Play"/>
                <a:cs typeface="Play"/>
                <a:sym typeface="Play"/>
              </a:rPr>
              <a:t>E</a:t>
            </a:r>
            <a:r>
              <a:rPr lang="en-US" sz="3000">
                <a:solidFill>
                  <a:schemeClr val="accent1"/>
                </a:solidFill>
                <a:latin typeface="Play"/>
                <a:ea typeface="Play"/>
                <a:cs typeface="Play"/>
                <a:sym typeface="Play"/>
              </a:rPr>
              <a:t>xtract </a:t>
            </a:r>
            <a:r>
              <a:rPr b="1" lang="en-US" sz="3000">
                <a:solidFill>
                  <a:schemeClr val="accent1"/>
                </a:solidFill>
                <a:latin typeface="Play"/>
                <a:ea typeface="Play"/>
                <a:cs typeface="Play"/>
                <a:sym typeface="Play"/>
              </a:rPr>
              <a:t>T</a:t>
            </a:r>
            <a:r>
              <a:rPr lang="en-US" sz="3000">
                <a:solidFill>
                  <a:schemeClr val="accent1"/>
                </a:solidFill>
                <a:latin typeface="Play"/>
                <a:ea typeface="Play"/>
                <a:cs typeface="Play"/>
                <a:sym typeface="Play"/>
              </a:rPr>
              <a:t>ransform </a:t>
            </a:r>
            <a:r>
              <a:rPr b="1" lang="en-US" sz="3000">
                <a:solidFill>
                  <a:schemeClr val="accent1"/>
                </a:solidFill>
                <a:latin typeface="Play"/>
                <a:ea typeface="Play"/>
                <a:cs typeface="Play"/>
                <a:sym typeface="Play"/>
              </a:rPr>
              <a:t>L</a:t>
            </a:r>
            <a:r>
              <a:rPr lang="en-US" sz="3000">
                <a:solidFill>
                  <a:schemeClr val="accent1"/>
                </a:solidFill>
                <a:latin typeface="Play"/>
                <a:ea typeface="Play"/>
                <a:cs typeface="Play"/>
                <a:sym typeface="Play"/>
              </a:rPr>
              <a:t>oad </a:t>
            </a:r>
            <a:endParaRPr sz="3000">
              <a:solidFill>
                <a:schemeClr val="accent1"/>
              </a:solidFill>
              <a:latin typeface="Play"/>
              <a:ea typeface="Play"/>
              <a:cs typeface="Play"/>
              <a:sym typeface="Play"/>
            </a:endParaRPr>
          </a:p>
          <a:p>
            <a:pPr indent="0" lvl="0" marL="0" rtl="0" algn="ctr">
              <a:spcBef>
                <a:spcPts val="0"/>
              </a:spcBef>
              <a:spcAft>
                <a:spcPts val="0"/>
              </a:spcAft>
              <a:buNone/>
            </a:pPr>
            <a:r>
              <a:rPr lang="en-US" sz="2000">
                <a:solidFill>
                  <a:schemeClr val="accent1"/>
                </a:solidFill>
                <a:latin typeface="Play"/>
                <a:ea typeface="Play"/>
                <a:cs typeface="Play"/>
                <a:sym typeface="Play"/>
              </a:rPr>
              <a:t>(Code Display)</a:t>
            </a:r>
            <a:endParaRPr sz="2000">
              <a:solidFill>
                <a:schemeClr val="accent1"/>
              </a:solidFill>
              <a:latin typeface="Play"/>
              <a:ea typeface="Play"/>
              <a:cs typeface="Play"/>
              <a:sym typeface="Play"/>
            </a:endParaRPr>
          </a:p>
        </p:txBody>
      </p:sp>
      <p:sp>
        <p:nvSpPr>
          <p:cNvPr id="305" name="Google Shape;305;g3aac09262ce_0_19"/>
          <p:cNvSpPr txBox="1"/>
          <p:nvPr/>
        </p:nvSpPr>
        <p:spPr>
          <a:xfrm>
            <a:off x="124716" y="941694"/>
            <a:ext cx="3206400" cy="3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chemeClr val="accent1"/>
                </a:solidFill>
                <a:latin typeface="Play"/>
                <a:ea typeface="Play"/>
                <a:cs typeface="Play"/>
                <a:sym typeface="Play"/>
              </a:rPr>
              <a:t>6. Exported data into CSV </a:t>
            </a:r>
            <a:endParaRPr sz="2600">
              <a:solidFill>
                <a:schemeClr val="dk2"/>
              </a:solidFill>
              <a:latin typeface="Play"/>
              <a:ea typeface="Play"/>
              <a:cs typeface="Play"/>
              <a:sym typeface="Play"/>
            </a:endParaRPr>
          </a:p>
        </p:txBody>
      </p:sp>
      <p:sp>
        <p:nvSpPr>
          <p:cNvPr id="306" name="Google Shape;306;g3aac09262ce_0_19"/>
          <p:cNvSpPr txBox="1"/>
          <p:nvPr/>
        </p:nvSpPr>
        <p:spPr>
          <a:xfrm>
            <a:off x="2912175" y="906961"/>
            <a:ext cx="2844300" cy="38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600">
                <a:solidFill>
                  <a:schemeClr val="accent1"/>
                </a:solidFill>
                <a:latin typeface="Play"/>
                <a:ea typeface="Play"/>
                <a:cs typeface="Play"/>
                <a:sym typeface="Play"/>
              </a:rPr>
              <a:t>7. Loaded data into Python</a:t>
            </a:r>
            <a:endParaRPr b="1" sz="1600">
              <a:solidFill>
                <a:schemeClr val="accent1"/>
              </a:solidFill>
              <a:latin typeface="Play"/>
              <a:ea typeface="Play"/>
              <a:cs typeface="Play"/>
              <a:sym typeface="Play"/>
            </a:endParaRPr>
          </a:p>
        </p:txBody>
      </p:sp>
      <p:sp>
        <p:nvSpPr>
          <p:cNvPr id="307" name="Google Shape;307;g3aac09262ce_0_19"/>
          <p:cNvSpPr txBox="1"/>
          <p:nvPr/>
        </p:nvSpPr>
        <p:spPr>
          <a:xfrm>
            <a:off x="6254594" y="880536"/>
            <a:ext cx="3206400" cy="38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1600">
                <a:solidFill>
                  <a:schemeClr val="accent1"/>
                </a:solidFill>
                <a:latin typeface="Play"/>
                <a:ea typeface="Play"/>
                <a:cs typeface="Play"/>
                <a:sym typeface="Play"/>
              </a:rPr>
              <a:t>8. Python- Correlation between Weather &amp; Flight delay</a:t>
            </a:r>
            <a:endParaRPr b="1" sz="1600">
              <a:solidFill>
                <a:schemeClr val="accent1"/>
              </a:solidFill>
              <a:latin typeface="Play"/>
              <a:ea typeface="Play"/>
              <a:cs typeface="Play"/>
              <a:sym typeface="Play"/>
            </a:endParaRPr>
          </a:p>
        </p:txBody>
      </p:sp>
      <p:sp>
        <p:nvSpPr>
          <p:cNvPr id="308" name="Google Shape;308;g3aac09262ce_0_19"/>
          <p:cNvSpPr txBox="1"/>
          <p:nvPr/>
        </p:nvSpPr>
        <p:spPr>
          <a:xfrm>
            <a:off x="9594625" y="875736"/>
            <a:ext cx="2437200" cy="35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1600">
                <a:solidFill>
                  <a:schemeClr val="accent1"/>
                </a:solidFill>
                <a:latin typeface="Play"/>
                <a:ea typeface="Play"/>
                <a:cs typeface="Play"/>
                <a:sym typeface="Play"/>
              </a:rPr>
              <a:t>9. Python- Predicted Delays for 2025-2031</a:t>
            </a:r>
            <a:endParaRPr b="1" sz="1600">
              <a:solidFill>
                <a:schemeClr val="accent1"/>
              </a:solidFill>
              <a:latin typeface="Play"/>
              <a:ea typeface="Play"/>
              <a:cs typeface="Play"/>
              <a:sym typeface="Play"/>
            </a:endParaRPr>
          </a:p>
        </p:txBody>
      </p:sp>
      <p:pic>
        <p:nvPicPr>
          <p:cNvPr id="309" name="Google Shape;309;g3aac09262ce_0_19"/>
          <p:cNvPicPr preferRelativeResize="0"/>
          <p:nvPr/>
        </p:nvPicPr>
        <p:blipFill>
          <a:blip r:embed="rId3">
            <a:alphaModFix/>
          </a:blip>
          <a:stretch>
            <a:fillRect/>
          </a:stretch>
        </p:blipFill>
        <p:spPr>
          <a:xfrm>
            <a:off x="3080897" y="1320261"/>
            <a:ext cx="2936860" cy="2659249"/>
          </a:xfrm>
          <a:prstGeom prst="rect">
            <a:avLst/>
          </a:prstGeom>
          <a:noFill/>
          <a:ln cap="flat" cmpd="sng" w="19050">
            <a:solidFill>
              <a:schemeClr val="dk2"/>
            </a:solidFill>
            <a:prstDash val="solid"/>
            <a:round/>
            <a:headEnd len="sm" w="sm" type="none"/>
            <a:tailEnd len="sm" w="sm" type="none"/>
          </a:ln>
        </p:spPr>
      </p:pic>
      <p:pic>
        <p:nvPicPr>
          <p:cNvPr id="310" name="Google Shape;310;g3aac09262ce_0_19"/>
          <p:cNvPicPr preferRelativeResize="0"/>
          <p:nvPr/>
        </p:nvPicPr>
        <p:blipFill>
          <a:blip r:embed="rId4">
            <a:alphaModFix/>
          </a:blip>
          <a:stretch>
            <a:fillRect/>
          </a:stretch>
        </p:blipFill>
        <p:spPr>
          <a:xfrm>
            <a:off x="6286775" y="1548251"/>
            <a:ext cx="3163150" cy="2431275"/>
          </a:xfrm>
          <a:prstGeom prst="rect">
            <a:avLst/>
          </a:prstGeom>
          <a:noFill/>
          <a:ln cap="flat" cmpd="sng" w="19050">
            <a:solidFill>
              <a:schemeClr val="dk2"/>
            </a:solidFill>
            <a:prstDash val="solid"/>
            <a:round/>
            <a:headEnd len="sm" w="sm" type="none"/>
            <a:tailEnd len="sm" w="sm" type="none"/>
          </a:ln>
        </p:spPr>
      </p:pic>
      <p:pic>
        <p:nvPicPr>
          <p:cNvPr id="311" name="Google Shape;311;g3aac09262ce_0_19"/>
          <p:cNvPicPr preferRelativeResize="0"/>
          <p:nvPr/>
        </p:nvPicPr>
        <p:blipFill>
          <a:blip r:embed="rId5">
            <a:alphaModFix/>
          </a:blip>
          <a:stretch>
            <a:fillRect/>
          </a:stretch>
        </p:blipFill>
        <p:spPr>
          <a:xfrm>
            <a:off x="217425" y="1369888"/>
            <a:ext cx="2582050" cy="2014450"/>
          </a:xfrm>
          <a:prstGeom prst="rect">
            <a:avLst/>
          </a:prstGeom>
          <a:noFill/>
          <a:ln cap="flat" cmpd="sng" w="19050">
            <a:solidFill>
              <a:schemeClr val="dk2"/>
            </a:solidFill>
            <a:prstDash val="solid"/>
            <a:round/>
            <a:headEnd len="sm" w="sm" type="none"/>
            <a:tailEnd len="sm" w="sm" type="none"/>
          </a:ln>
        </p:spPr>
      </p:pic>
      <p:pic>
        <p:nvPicPr>
          <p:cNvPr id="312" name="Google Shape;312;g3aac09262ce_0_19"/>
          <p:cNvPicPr preferRelativeResize="0"/>
          <p:nvPr/>
        </p:nvPicPr>
        <p:blipFill>
          <a:blip r:embed="rId6">
            <a:alphaModFix/>
          </a:blip>
          <a:stretch>
            <a:fillRect/>
          </a:stretch>
        </p:blipFill>
        <p:spPr>
          <a:xfrm>
            <a:off x="9658345" y="1526587"/>
            <a:ext cx="2084399" cy="2473075"/>
          </a:xfrm>
          <a:prstGeom prst="rect">
            <a:avLst/>
          </a:prstGeom>
          <a:noFill/>
          <a:ln cap="flat" cmpd="sng" w="19050">
            <a:solidFill>
              <a:schemeClr val="dk2"/>
            </a:solidFill>
            <a:prstDash val="solid"/>
            <a:round/>
            <a:headEnd len="sm" w="sm" type="none"/>
            <a:tailEnd len="sm" w="sm" type="none"/>
          </a:ln>
        </p:spPr>
      </p:pic>
      <p:pic>
        <p:nvPicPr>
          <p:cNvPr id="313" name="Google Shape;313;g3aac09262ce_0_19"/>
          <p:cNvPicPr preferRelativeResize="0"/>
          <p:nvPr/>
        </p:nvPicPr>
        <p:blipFill>
          <a:blip r:embed="rId7">
            <a:alphaModFix/>
          </a:blip>
          <a:stretch>
            <a:fillRect/>
          </a:stretch>
        </p:blipFill>
        <p:spPr>
          <a:xfrm>
            <a:off x="9318147" y="4775701"/>
            <a:ext cx="2364855" cy="2032674"/>
          </a:xfrm>
          <a:prstGeom prst="rect">
            <a:avLst/>
          </a:prstGeom>
          <a:noFill/>
          <a:ln cap="flat" cmpd="sng" w="19050">
            <a:solidFill>
              <a:schemeClr val="dk2"/>
            </a:solidFill>
            <a:prstDash val="solid"/>
            <a:round/>
            <a:headEnd len="sm" w="sm" type="none"/>
            <a:tailEnd len="sm" w="sm" type="none"/>
          </a:ln>
        </p:spPr>
      </p:pic>
      <p:sp>
        <p:nvSpPr>
          <p:cNvPr id="314" name="Google Shape;314;g3aac09262ce_0_19"/>
          <p:cNvSpPr txBox="1"/>
          <p:nvPr/>
        </p:nvSpPr>
        <p:spPr>
          <a:xfrm>
            <a:off x="124722" y="3920493"/>
            <a:ext cx="3206400" cy="3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chemeClr val="accent1"/>
                </a:solidFill>
                <a:latin typeface="Play"/>
                <a:ea typeface="Play"/>
                <a:cs typeface="Play"/>
                <a:sym typeface="Play"/>
              </a:rPr>
              <a:t>10</a:t>
            </a:r>
            <a:r>
              <a:rPr b="1" lang="en-US" sz="1600">
                <a:solidFill>
                  <a:schemeClr val="accent1"/>
                </a:solidFill>
                <a:latin typeface="Play"/>
                <a:ea typeface="Play"/>
                <a:cs typeface="Play"/>
                <a:sym typeface="Play"/>
              </a:rPr>
              <a:t>. Import Dataset into Tableau (From </a:t>
            </a:r>
            <a:r>
              <a:rPr b="1" lang="en-US" sz="1600">
                <a:solidFill>
                  <a:schemeClr val="accent1"/>
                </a:solidFill>
                <a:latin typeface="Play"/>
                <a:ea typeface="Play"/>
                <a:cs typeface="Play"/>
                <a:sym typeface="Play"/>
              </a:rPr>
              <a:t>PostgreSQL</a:t>
            </a:r>
            <a:r>
              <a:rPr b="1" lang="en-US" sz="1600">
                <a:solidFill>
                  <a:schemeClr val="accent1"/>
                </a:solidFill>
                <a:latin typeface="Play"/>
                <a:ea typeface="Play"/>
                <a:cs typeface="Play"/>
                <a:sym typeface="Play"/>
              </a:rPr>
              <a:t>)</a:t>
            </a:r>
            <a:endParaRPr sz="2600">
              <a:solidFill>
                <a:schemeClr val="dk2"/>
              </a:solidFill>
              <a:latin typeface="Play"/>
              <a:ea typeface="Play"/>
              <a:cs typeface="Play"/>
              <a:sym typeface="Play"/>
            </a:endParaRPr>
          </a:p>
        </p:txBody>
      </p:sp>
      <p:sp>
        <p:nvSpPr>
          <p:cNvPr id="315" name="Google Shape;315;g3aac09262ce_0_19"/>
          <p:cNvSpPr txBox="1"/>
          <p:nvPr/>
        </p:nvSpPr>
        <p:spPr>
          <a:xfrm>
            <a:off x="9231613" y="4079052"/>
            <a:ext cx="3163200" cy="67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600">
                <a:solidFill>
                  <a:schemeClr val="accent1"/>
                </a:solidFill>
                <a:latin typeface="Play"/>
                <a:ea typeface="Play"/>
                <a:cs typeface="Play"/>
                <a:sym typeface="Play"/>
              </a:rPr>
              <a:t>13. Flask interface with </a:t>
            </a:r>
            <a:r>
              <a:rPr b="1" lang="en-US" sz="1600">
                <a:solidFill>
                  <a:schemeClr val="accent1"/>
                </a:solidFill>
                <a:latin typeface="Play"/>
                <a:ea typeface="Play"/>
                <a:cs typeface="Play"/>
                <a:sym typeface="Play"/>
              </a:rPr>
              <a:t>tableau</a:t>
            </a:r>
            <a:r>
              <a:rPr b="1" lang="en-US" sz="1600">
                <a:solidFill>
                  <a:schemeClr val="accent1"/>
                </a:solidFill>
                <a:latin typeface="Play"/>
                <a:ea typeface="Play"/>
                <a:cs typeface="Play"/>
                <a:sym typeface="Play"/>
              </a:rPr>
              <a:t> dashboard </a:t>
            </a:r>
            <a:r>
              <a:rPr b="1" lang="en-US" sz="1600">
                <a:solidFill>
                  <a:schemeClr val="accent1"/>
                </a:solidFill>
                <a:latin typeface="Play"/>
                <a:ea typeface="Play"/>
                <a:cs typeface="Play"/>
                <a:sym typeface="Play"/>
              </a:rPr>
              <a:t>embedded</a:t>
            </a:r>
            <a:endParaRPr b="1" sz="1600">
              <a:solidFill>
                <a:schemeClr val="accent1"/>
              </a:solidFill>
              <a:latin typeface="Play"/>
              <a:ea typeface="Play"/>
              <a:cs typeface="Play"/>
              <a:sym typeface="Play"/>
            </a:endParaRPr>
          </a:p>
        </p:txBody>
      </p:sp>
      <p:pic>
        <p:nvPicPr>
          <p:cNvPr id="316" name="Google Shape;316;g3aac09262ce_0_19"/>
          <p:cNvPicPr preferRelativeResize="0"/>
          <p:nvPr/>
        </p:nvPicPr>
        <p:blipFill>
          <a:blip r:embed="rId8">
            <a:alphaModFix/>
          </a:blip>
          <a:stretch>
            <a:fillRect/>
          </a:stretch>
        </p:blipFill>
        <p:spPr>
          <a:xfrm>
            <a:off x="89950" y="4597600"/>
            <a:ext cx="2837022" cy="1392675"/>
          </a:xfrm>
          <a:prstGeom prst="rect">
            <a:avLst/>
          </a:prstGeom>
          <a:noFill/>
          <a:ln cap="flat" cmpd="sng" w="19050">
            <a:solidFill>
              <a:schemeClr val="dk2"/>
            </a:solidFill>
            <a:prstDash val="solid"/>
            <a:round/>
            <a:headEnd len="sm" w="sm" type="none"/>
            <a:tailEnd len="sm" w="sm" type="none"/>
          </a:ln>
        </p:spPr>
      </p:pic>
      <p:sp>
        <p:nvSpPr>
          <p:cNvPr id="317" name="Google Shape;317;g3aac09262ce_0_19"/>
          <p:cNvSpPr txBox="1"/>
          <p:nvPr/>
        </p:nvSpPr>
        <p:spPr>
          <a:xfrm>
            <a:off x="3265175" y="3920498"/>
            <a:ext cx="3206400" cy="9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chemeClr val="accent1"/>
                </a:solidFill>
                <a:latin typeface="Play"/>
                <a:ea typeface="Play"/>
                <a:cs typeface="Play"/>
                <a:sym typeface="Play"/>
              </a:rPr>
              <a:t>11. Import Dataset into Tableau (Predictive Analysis completed in Python)</a:t>
            </a:r>
            <a:endParaRPr sz="2600">
              <a:solidFill>
                <a:schemeClr val="dk2"/>
              </a:solidFill>
              <a:latin typeface="Play"/>
              <a:ea typeface="Play"/>
              <a:cs typeface="Play"/>
              <a:sym typeface="Play"/>
            </a:endParaRPr>
          </a:p>
        </p:txBody>
      </p:sp>
      <p:pic>
        <p:nvPicPr>
          <p:cNvPr id="318" name="Google Shape;318;g3aac09262ce_0_19"/>
          <p:cNvPicPr preferRelativeResize="0"/>
          <p:nvPr/>
        </p:nvPicPr>
        <p:blipFill>
          <a:blip r:embed="rId9">
            <a:alphaModFix/>
          </a:blip>
          <a:stretch>
            <a:fillRect/>
          </a:stretch>
        </p:blipFill>
        <p:spPr>
          <a:xfrm>
            <a:off x="6584124" y="4775698"/>
            <a:ext cx="2437200" cy="1392681"/>
          </a:xfrm>
          <a:prstGeom prst="rect">
            <a:avLst/>
          </a:prstGeom>
          <a:noFill/>
          <a:ln cap="flat" cmpd="sng" w="19050">
            <a:solidFill>
              <a:schemeClr val="dk2"/>
            </a:solidFill>
            <a:prstDash val="solid"/>
            <a:round/>
            <a:headEnd len="sm" w="sm" type="none"/>
            <a:tailEnd len="sm" w="sm" type="none"/>
          </a:ln>
        </p:spPr>
      </p:pic>
      <p:sp>
        <p:nvSpPr>
          <p:cNvPr id="319" name="Google Shape;319;g3aac09262ce_0_19"/>
          <p:cNvSpPr txBox="1"/>
          <p:nvPr/>
        </p:nvSpPr>
        <p:spPr>
          <a:xfrm>
            <a:off x="6584114" y="4081457"/>
            <a:ext cx="3206400" cy="3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chemeClr val="accent1"/>
                </a:solidFill>
                <a:latin typeface="Play"/>
                <a:ea typeface="Play"/>
                <a:cs typeface="Play"/>
                <a:sym typeface="Play"/>
              </a:rPr>
              <a:t>12. Published Dashboards</a:t>
            </a:r>
            <a:endParaRPr b="1" sz="1600">
              <a:solidFill>
                <a:schemeClr val="accent1"/>
              </a:solidFill>
              <a:latin typeface="Play"/>
              <a:ea typeface="Play"/>
              <a:cs typeface="Play"/>
              <a:sym typeface="Play"/>
            </a:endParaRPr>
          </a:p>
          <a:p>
            <a:pPr indent="0" lvl="0" marL="0" rtl="0" algn="l">
              <a:lnSpc>
                <a:spcPct val="115000"/>
              </a:lnSpc>
              <a:spcBef>
                <a:spcPts val="0"/>
              </a:spcBef>
              <a:spcAft>
                <a:spcPts val="0"/>
              </a:spcAft>
              <a:buNone/>
            </a:pPr>
            <a:r>
              <a:rPr b="1" lang="en-US" sz="1600">
                <a:solidFill>
                  <a:schemeClr val="accent1"/>
                </a:solidFill>
                <a:latin typeface="Play"/>
                <a:ea typeface="Play"/>
                <a:cs typeface="Play"/>
                <a:sym typeface="Play"/>
              </a:rPr>
              <a:t> into Tableau Public</a:t>
            </a:r>
            <a:endParaRPr sz="2600">
              <a:solidFill>
                <a:schemeClr val="dk2"/>
              </a:solidFill>
              <a:latin typeface="Play"/>
              <a:ea typeface="Play"/>
              <a:cs typeface="Play"/>
              <a:sym typeface="Play"/>
            </a:endParaRPr>
          </a:p>
        </p:txBody>
      </p:sp>
      <p:pic>
        <p:nvPicPr>
          <p:cNvPr id="320" name="Google Shape;320;g3aac09262ce_0_19"/>
          <p:cNvPicPr preferRelativeResize="0"/>
          <p:nvPr/>
        </p:nvPicPr>
        <p:blipFill>
          <a:blip r:embed="rId10">
            <a:alphaModFix/>
          </a:blip>
          <a:stretch>
            <a:fillRect/>
          </a:stretch>
        </p:blipFill>
        <p:spPr>
          <a:xfrm>
            <a:off x="3152352" y="4939025"/>
            <a:ext cx="3206400" cy="138558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aab0dab392_1_0"/>
          <p:cNvSpPr txBox="1"/>
          <p:nvPr>
            <p:ph idx="1" type="body"/>
          </p:nvPr>
        </p:nvSpPr>
        <p:spPr>
          <a:xfrm>
            <a:off x="954451" y="774937"/>
            <a:ext cx="6827100" cy="5821200"/>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200">
                <a:solidFill>
                  <a:schemeClr val="accent1"/>
                </a:solidFill>
                <a:latin typeface="Play"/>
                <a:ea typeface="Play"/>
                <a:cs typeface="Play"/>
                <a:sym typeface="Play"/>
              </a:rPr>
              <a:t>Scaling from a pilot of </a:t>
            </a:r>
            <a:r>
              <a:rPr b="1" lang="en-US" sz="1200">
                <a:solidFill>
                  <a:schemeClr val="accent1"/>
                </a:solidFill>
                <a:latin typeface="Play"/>
                <a:ea typeface="Play"/>
                <a:cs typeface="Play"/>
                <a:sym typeface="Play"/>
              </a:rPr>
              <a:t>15 airports</a:t>
            </a:r>
            <a:r>
              <a:rPr lang="en-US" sz="1200">
                <a:solidFill>
                  <a:schemeClr val="accent1"/>
                </a:solidFill>
                <a:latin typeface="Play"/>
                <a:ea typeface="Play"/>
                <a:cs typeface="Play"/>
                <a:sym typeface="Play"/>
              </a:rPr>
              <a:t> to </a:t>
            </a:r>
            <a:r>
              <a:rPr b="1" lang="en-US" sz="1200">
                <a:solidFill>
                  <a:schemeClr val="accent1"/>
                </a:solidFill>
                <a:latin typeface="Play"/>
                <a:ea typeface="Play"/>
                <a:cs typeface="Play"/>
                <a:sym typeface="Play"/>
              </a:rPr>
              <a:t>all U.S. airports </a:t>
            </a:r>
            <a:r>
              <a:rPr lang="en-US" sz="1200">
                <a:solidFill>
                  <a:schemeClr val="accent1"/>
                </a:solidFill>
                <a:latin typeface="Play"/>
                <a:ea typeface="Play"/>
                <a:cs typeface="Play"/>
                <a:sym typeface="Play"/>
              </a:rPr>
              <a:t>across 10 years. Includes: flight operations, weather, enriched delay features, and metadata.</a:t>
            </a:r>
            <a:endParaRPr sz="1200">
              <a:solidFill>
                <a:schemeClr val="accent1"/>
              </a:solidFill>
              <a:latin typeface="Play"/>
              <a:ea typeface="Play"/>
              <a:cs typeface="Play"/>
              <a:sym typeface="Play"/>
            </a:endParaRPr>
          </a:p>
          <a:p>
            <a:pPr indent="0" lvl="0" marL="0" rtl="0" algn="l">
              <a:lnSpc>
                <a:spcPct val="100000"/>
              </a:lnSpc>
              <a:spcBef>
                <a:spcPts val="1400"/>
              </a:spcBef>
              <a:spcAft>
                <a:spcPts val="0"/>
              </a:spcAft>
              <a:buClr>
                <a:schemeClr val="dk1"/>
              </a:buClr>
              <a:buSzPts val="1100"/>
              <a:buFont typeface="Arial"/>
              <a:buNone/>
            </a:pPr>
            <a:r>
              <a:rPr b="1" lang="en-US" sz="1200">
                <a:solidFill>
                  <a:schemeClr val="accent1"/>
                </a:solidFill>
                <a:latin typeface="Play"/>
                <a:ea typeface="Play"/>
                <a:cs typeface="Play"/>
                <a:sym typeface="Play"/>
              </a:rPr>
              <a:t>Data Pipeline &amp; Processing (Spark / EMR)</a:t>
            </a:r>
            <a:endParaRPr b="1" sz="1200">
              <a:solidFill>
                <a:schemeClr val="accent1"/>
              </a:solidFill>
              <a:latin typeface="Play"/>
              <a:ea typeface="Play"/>
              <a:cs typeface="Play"/>
              <a:sym typeface="Play"/>
            </a:endParaRPr>
          </a:p>
          <a:p>
            <a:pPr indent="-304800" lvl="0" marL="457200" rtl="0" algn="l">
              <a:lnSpc>
                <a:spcPct val="100000"/>
              </a:lnSpc>
              <a:spcBef>
                <a:spcPts val="1200"/>
              </a:spcBef>
              <a:spcAft>
                <a:spcPts val="0"/>
              </a:spcAft>
              <a:buClr>
                <a:schemeClr val="accent1"/>
              </a:buClr>
              <a:buSzPts val="1200"/>
              <a:buFont typeface="Play"/>
              <a:buChar char="●"/>
            </a:pPr>
            <a:r>
              <a:rPr lang="en-US" sz="1200">
                <a:solidFill>
                  <a:schemeClr val="accent1"/>
                </a:solidFill>
                <a:latin typeface="Play"/>
                <a:ea typeface="Play"/>
                <a:cs typeface="Play"/>
                <a:sym typeface="Play"/>
              </a:rPr>
              <a:t>Run large-scale joins across airports, weather, and historical delays.</a:t>
            </a:r>
            <a:endParaRPr sz="1200">
              <a:solidFill>
                <a:schemeClr val="accent1"/>
              </a:solidFill>
              <a:latin typeface="Play"/>
              <a:ea typeface="Play"/>
              <a:cs typeface="Play"/>
              <a:sym typeface="Play"/>
            </a:endParaRPr>
          </a:p>
          <a:p>
            <a:pPr indent="-304800" lvl="0" marL="457200" rtl="0" algn="l">
              <a:lnSpc>
                <a:spcPct val="100000"/>
              </a:lnSpc>
              <a:spcBef>
                <a:spcPts val="0"/>
              </a:spcBef>
              <a:spcAft>
                <a:spcPts val="0"/>
              </a:spcAft>
              <a:buClr>
                <a:schemeClr val="accent1"/>
              </a:buClr>
              <a:buSzPts val="1200"/>
              <a:buChar char="●"/>
            </a:pPr>
            <a:r>
              <a:rPr lang="en-US" sz="1200">
                <a:solidFill>
                  <a:schemeClr val="accent1"/>
                </a:solidFill>
                <a:latin typeface="Play"/>
                <a:ea typeface="Play"/>
                <a:cs typeface="Play"/>
                <a:sym typeface="Play"/>
              </a:rPr>
              <a:t>Use </a:t>
            </a:r>
            <a:r>
              <a:rPr b="1" lang="en-US" sz="1200">
                <a:solidFill>
                  <a:schemeClr val="accent1"/>
                </a:solidFill>
                <a:latin typeface="Play"/>
                <a:ea typeface="Play"/>
                <a:cs typeface="Play"/>
                <a:sym typeface="Play"/>
              </a:rPr>
              <a:t>Spark on AWS EMR</a:t>
            </a:r>
            <a:r>
              <a:rPr lang="en-US" sz="1200">
                <a:solidFill>
                  <a:schemeClr val="accent1"/>
                </a:solidFill>
                <a:latin typeface="Play"/>
                <a:ea typeface="Play"/>
                <a:cs typeface="Play"/>
                <a:sym typeface="Play"/>
              </a:rPr>
              <a:t> for:</a:t>
            </a:r>
            <a:endParaRPr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feature engineering</a:t>
            </a:r>
            <a:endParaRPr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monthly model retraining</a:t>
            </a:r>
            <a:endParaRPr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building Tableau-ready aggregates</a:t>
            </a:r>
            <a:endParaRPr sz="1200">
              <a:solidFill>
                <a:schemeClr val="accent1"/>
              </a:solidFill>
              <a:latin typeface="Play"/>
              <a:ea typeface="Play"/>
              <a:cs typeface="Play"/>
              <a:sym typeface="Play"/>
            </a:endParaRPr>
          </a:p>
          <a:p>
            <a:pPr indent="-304800" lvl="0" marL="4572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Medium EMR cluster (2–4 nodes) triggered monthly or weekly.</a:t>
            </a:r>
            <a:endParaRPr sz="1200">
              <a:solidFill>
                <a:schemeClr val="accent1"/>
              </a:solidFill>
              <a:latin typeface="Play"/>
              <a:ea typeface="Play"/>
              <a:cs typeface="Play"/>
              <a:sym typeface="Play"/>
            </a:endParaRPr>
          </a:p>
          <a:p>
            <a:pPr indent="0" lvl="0" marL="0" rtl="0" algn="l">
              <a:lnSpc>
                <a:spcPct val="100000"/>
              </a:lnSpc>
              <a:spcBef>
                <a:spcPts val="1400"/>
              </a:spcBef>
              <a:spcAft>
                <a:spcPts val="0"/>
              </a:spcAft>
              <a:buClr>
                <a:schemeClr val="dk1"/>
              </a:buClr>
              <a:buSzPts val="1100"/>
              <a:buFont typeface="Arial"/>
              <a:buNone/>
            </a:pPr>
            <a:r>
              <a:rPr b="1" lang="en-US" sz="1200">
                <a:solidFill>
                  <a:schemeClr val="accent1"/>
                </a:solidFill>
                <a:latin typeface="Play"/>
                <a:ea typeface="Play"/>
                <a:cs typeface="Play"/>
                <a:sym typeface="Play"/>
              </a:rPr>
              <a:t>Storage &amp; Databases</a:t>
            </a:r>
            <a:endParaRPr b="1" sz="1200">
              <a:solidFill>
                <a:schemeClr val="accent1"/>
              </a:solidFill>
              <a:latin typeface="Play"/>
              <a:ea typeface="Play"/>
              <a:cs typeface="Play"/>
              <a:sym typeface="Play"/>
            </a:endParaRPr>
          </a:p>
          <a:p>
            <a:pPr indent="-304800" lvl="0" marL="457200" rtl="0" algn="l">
              <a:lnSpc>
                <a:spcPct val="100000"/>
              </a:lnSpc>
              <a:spcBef>
                <a:spcPts val="1200"/>
              </a:spcBef>
              <a:spcAft>
                <a:spcPts val="0"/>
              </a:spcAft>
              <a:buClr>
                <a:schemeClr val="accent1"/>
              </a:buClr>
              <a:buSzPts val="1200"/>
              <a:buChar char="●"/>
            </a:pPr>
            <a:r>
              <a:rPr b="1" lang="en-US" sz="1200">
                <a:solidFill>
                  <a:schemeClr val="accent1"/>
                </a:solidFill>
                <a:latin typeface="Play"/>
                <a:ea typeface="Play"/>
                <a:cs typeface="Play"/>
                <a:sym typeface="Play"/>
              </a:rPr>
              <a:t>Amazon S3:</a:t>
            </a:r>
            <a:r>
              <a:rPr lang="en-US" sz="1200">
                <a:solidFill>
                  <a:schemeClr val="accent1"/>
                </a:solidFill>
                <a:latin typeface="Play"/>
                <a:ea typeface="Play"/>
                <a:cs typeface="Play"/>
                <a:sym typeface="Play"/>
              </a:rPr>
              <a:t> Central data lake for raw, cleaned, and versioned data (~30 GB).</a:t>
            </a:r>
            <a:endParaRPr sz="1200">
              <a:solidFill>
                <a:schemeClr val="accent1"/>
              </a:solidFill>
              <a:latin typeface="Play"/>
              <a:ea typeface="Play"/>
              <a:cs typeface="Play"/>
              <a:sym typeface="Play"/>
            </a:endParaRPr>
          </a:p>
          <a:p>
            <a:pPr indent="-304800" lvl="0" marL="457200" rtl="0" algn="l">
              <a:lnSpc>
                <a:spcPct val="100000"/>
              </a:lnSpc>
              <a:spcBef>
                <a:spcPts val="0"/>
              </a:spcBef>
              <a:spcAft>
                <a:spcPts val="0"/>
              </a:spcAft>
              <a:buClr>
                <a:schemeClr val="accent1"/>
              </a:buClr>
              <a:buSzPts val="1200"/>
              <a:buFont typeface="Play"/>
              <a:buChar char="●"/>
            </a:pPr>
            <a:r>
              <a:rPr b="1" lang="en-US" sz="1200">
                <a:solidFill>
                  <a:schemeClr val="accent1"/>
                </a:solidFill>
                <a:latin typeface="Play"/>
                <a:ea typeface="Play"/>
                <a:cs typeface="Play"/>
                <a:sym typeface="Play"/>
              </a:rPr>
              <a:t>PostgreSQL (RDS):</a:t>
            </a:r>
            <a:endParaRPr b="1"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Stores analytical tables</a:t>
            </a:r>
            <a:endParaRPr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Powers Tableau dashboards</a:t>
            </a:r>
            <a:endParaRPr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Handles structured, relational metrics</a:t>
            </a:r>
            <a:endParaRPr sz="1200">
              <a:solidFill>
                <a:schemeClr val="accent1"/>
              </a:solidFill>
              <a:latin typeface="Play"/>
              <a:ea typeface="Play"/>
              <a:cs typeface="Play"/>
              <a:sym typeface="Play"/>
            </a:endParaRPr>
          </a:p>
          <a:p>
            <a:pPr indent="-298450" lvl="0" marL="457200" rtl="0" algn="l">
              <a:lnSpc>
                <a:spcPct val="100000"/>
              </a:lnSpc>
              <a:spcBef>
                <a:spcPts val="0"/>
              </a:spcBef>
              <a:spcAft>
                <a:spcPts val="0"/>
              </a:spcAft>
              <a:buClr>
                <a:schemeClr val="accent1"/>
              </a:buClr>
              <a:buSzPts val="1100"/>
              <a:buFont typeface="Play"/>
              <a:buChar char="●"/>
            </a:pPr>
            <a:r>
              <a:rPr b="1" lang="en-US" sz="1100">
                <a:solidFill>
                  <a:schemeClr val="accent1"/>
                </a:solidFill>
                <a:latin typeface="Play"/>
                <a:ea typeface="Play"/>
                <a:cs typeface="Play"/>
                <a:sym typeface="Play"/>
              </a:rPr>
              <a:t>MongoDB Atlas:</a:t>
            </a:r>
            <a:endParaRPr b="1" sz="11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Stores semi-structured weather snapshots</a:t>
            </a:r>
            <a:endParaRPr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Airport-level metadata</a:t>
            </a:r>
            <a:endParaRPr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JSON-based feeds used by Flask API</a:t>
            </a:r>
            <a:endParaRPr sz="1200">
              <a:solidFill>
                <a:schemeClr val="accent1"/>
              </a:solidFill>
              <a:latin typeface="Play"/>
              <a:ea typeface="Play"/>
              <a:cs typeface="Play"/>
              <a:sym typeface="Play"/>
            </a:endParaRPr>
          </a:p>
          <a:p>
            <a:pPr indent="0" lvl="0" marL="0" rtl="0" algn="l">
              <a:lnSpc>
                <a:spcPct val="100000"/>
              </a:lnSpc>
              <a:spcBef>
                <a:spcPts val="1400"/>
              </a:spcBef>
              <a:spcAft>
                <a:spcPts val="0"/>
              </a:spcAft>
              <a:buClr>
                <a:schemeClr val="dk1"/>
              </a:buClr>
              <a:buSzPts val="1100"/>
              <a:buFont typeface="Arial"/>
              <a:buNone/>
            </a:pPr>
            <a:r>
              <a:rPr b="1" lang="en-US" sz="1200">
                <a:solidFill>
                  <a:schemeClr val="accent1"/>
                </a:solidFill>
                <a:latin typeface="Play"/>
                <a:ea typeface="Play"/>
                <a:cs typeface="Play"/>
                <a:sym typeface="Play"/>
              </a:rPr>
              <a:t>Visualization &amp; Application Layer</a:t>
            </a:r>
            <a:endParaRPr b="1" sz="1200">
              <a:solidFill>
                <a:schemeClr val="accent1"/>
              </a:solidFill>
              <a:latin typeface="Play"/>
              <a:ea typeface="Play"/>
              <a:cs typeface="Play"/>
              <a:sym typeface="Play"/>
            </a:endParaRPr>
          </a:p>
          <a:p>
            <a:pPr indent="-304800" lvl="0" marL="457200" rtl="0" algn="l">
              <a:lnSpc>
                <a:spcPct val="100000"/>
              </a:lnSpc>
              <a:spcBef>
                <a:spcPts val="1200"/>
              </a:spcBef>
              <a:spcAft>
                <a:spcPts val="0"/>
              </a:spcAft>
              <a:buClr>
                <a:schemeClr val="accent1"/>
              </a:buClr>
              <a:buSzPts val="1200"/>
              <a:buChar char="●"/>
            </a:pPr>
            <a:r>
              <a:rPr b="1" lang="en-US" sz="1200">
                <a:solidFill>
                  <a:schemeClr val="accent1"/>
                </a:solidFill>
                <a:latin typeface="Play"/>
                <a:ea typeface="Play"/>
                <a:cs typeface="Play"/>
                <a:sym typeface="Play"/>
              </a:rPr>
              <a:t>Tableau Cloud:</a:t>
            </a:r>
            <a:r>
              <a:rPr lang="en-US" sz="1200">
                <a:solidFill>
                  <a:schemeClr val="accent1"/>
                </a:solidFill>
                <a:latin typeface="Play"/>
                <a:ea typeface="Play"/>
                <a:cs typeface="Play"/>
                <a:sym typeface="Play"/>
              </a:rPr>
              <a:t> Airport-level dashboards, delay patterns, KPIs, and geographic comparisons.</a:t>
            </a:r>
            <a:endParaRPr sz="1200">
              <a:solidFill>
                <a:schemeClr val="accent1"/>
              </a:solidFill>
              <a:latin typeface="Play"/>
              <a:ea typeface="Play"/>
              <a:cs typeface="Play"/>
              <a:sym typeface="Play"/>
            </a:endParaRPr>
          </a:p>
          <a:p>
            <a:pPr indent="-304800" lvl="0" marL="457200" rtl="0" algn="l">
              <a:lnSpc>
                <a:spcPct val="100000"/>
              </a:lnSpc>
              <a:spcBef>
                <a:spcPts val="0"/>
              </a:spcBef>
              <a:spcAft>
                <a:spcPts val="0"/>
              </a:spcAft>
              <a:buClr>
                <a:schemeClr val="accent1"/>
              </a:buClr>
              <a:buSzPts val="1200"/>
              <a:buFont typeface="Play"/>
              <a:buChar char="●"/>
            </a:pPr>
            <a:r>
              <a:rPr b="1" lang="en-US" sz="1200">
                <a:solidFill>
                  <a:schemeClr val="accent1"/>
                </a:solidFill>
                <a:latin typeface="Play"/>
                <a:ea typeface="Play"/>
                <a:cs typeface="Play"/>
                <a:sym typeface="Play"/>
              </a:rPr>
              <a:t>Flask App (EC2/Fargate):</a:t>
            </a:r>
            <a:endParaRPr b="1"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Provides prediction APIs</a:t>
            </a:r>
            <a:endParaRPr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Serves model outputs to dashboards</a:t>
            </a:r>
            <a:endParaRPr sz="1200">
              <a:solidFill>
                <a:schemeClr val="accent1"/>
              </a:solidFill>
              <a:latin typeface="Play"/>
              <a:ea typeface="Play"/>
              <a:cs typeface="Play"/>
              <a:sym typeface="Play"/>
            </a:endParaRPr>
          </a:p>
          <a:p>
            <a:pPr indent="-304800" lvl="1" marL="914400" rtl="0" algn="l">
              <a:lnSpc>
                <a:spcPct val="100000"/>
              </a:lnSpc>
              <a:spcBef>
                <a:spcPts val="0"/>
              </a:spcBef>
              <a:spcAft>
                <a:spcPts val="0"/>
              </a:spcAft>
              <a:buClr>
                <a:schemeClr val="accent1"/>
              </a:buClr>
              <a:buSzPts val="1200"/>
              <a:buFont typeface="Play"/>
              <a:buChar char="○"/>
            </a:pPr>
            <a:r>
              <a:rPr lang="en-US" sz="1200">
                <a:solidFill>
                  <a:schemeClr val="accent1"/>
                </a:solidFill>
                <a:latin typeface="Play"/>
                <a:ea typeface="Play"/>
                <a:cs typeface="Play"/>
                <a:sym typeface="Play"/>
              </a:rPr>
              <a:t>Supports multi-user access</a:t>
            </a:r>
            <a:endParaRPr sz="1200">
              <a:solidFill>
                <a:schemeClr val="accent1"/>
              </a:solidFill>
              <a:latin typeface="Play"/>
              <a:ea typeface="Play"/>
              <a:cs typeface="Play"/>
              <a:sym typeface="Play"/>
            </a:endParaRPr>
          </a:p>
          <a:p>
            <a:pPr indent="0" lvl="0" marL="0" rtl="0" algn="l">
              <a:lnSpc>
                <a:spcPct val="100000"/>
              </a:lnSpc>
              <a:spcBef>
                <a:spcPts val="1200"/>
              </a:spcBef>
              <a:spcAft>
                <a:spcPts val="0"/>
              </a:spcAft>
              <a:buClr>
                <a:schemeClr val="dk1"/>
              </a:buClr>
              <a:buSzPts val="935"/>
              <a:buFont typeface="Arial"/>
              <a:buNone/>
            </a:pPr>
            <a:r>
              <a:t/>
            </a:r>
            <a:endParaRPr b="1" i="1" sz="1100">
              <a:solidFill>
                <a:schemeClr val="accent1"/>
              </a:solidFill>
              <a:latin typeface="Play"/>
              <a:ea typeface="Play"/>
              <a:cs typeface="Play"/>
              <a:sym typeface="Play"/>
            </a:endParaRPr>
          </a:p>
          <a:p>
            <a:pPr indent="0" lvl="0" marL="0" rtl="0" algn="l">
              <a:lnSpc>
                <a:spcPct val="100000"/>
              </a:lnSpc>
              <a:spcBef>
                <a:spcPts val="0"/>
              </a:spcBef>
              <a:spcAft>
                <a:spcPts val="0"/>
              </a:spcAft>
              <a:buSzPts val="935"/>
              <a:buNone/>
            </a:pPr>
            <a:r>
              <a:t/>
            </a:r>
            <a:endParaRPr i="1" sz="1100">
              <a:solidFill>
                <a:schemeClr val="accent1"/>
              </a:solidFill>
              <a:latin typeface="Play"/>
              <a:ea typeface="Play"/>
              <a:cs typeface="Play"/>
              <a:sym typeface="Play"/>
            </a:endParaRPr>
          </a:p>
        </p:txBody>
      </p:sp>
      <p:sp>
        <p:nvSpPr>
          <p:cNvPr id="327" name="Google Shape;327;g3aab0dab392_1_0"/>
          <p:cNvSpPr txBox="1"/>
          <p:nvPr>
            <p:ph type="title"/>
          </p:nvPr>
        </p:nvSpPr>
        <p:spPr>
          <a:xfrm>
            <a:off x="-1" y="0"/>
            <a:ext cx="12192000" cy="724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solidFill>
                  <a:schemeClr val="accent1"/>
                </a:solidFill>
              </a:rPr>
              <a:t>Nationwide </a:t>
            </a:r>
            <a:r>
              <a:rPr lang="en-US">
                <a:solidFill>
                  <a:schemeClr val="accent1"/>
                </a:solidFill>
              </a:rPr>
              <a:t>Scalability Plan </a:t>
            </a:r>
            <a:endParaRPr>
              <a:solidFill>
                <a:schemeClr val="accent1"/>
              </a:solidFill>
            </a:endParaRPr>
          </a:p>
        </p:txBody>
      </p:sp>
      <p:pic>
        <p:nvPicPr>
          <p:cNvPr id="328" name="Google Shape;328;g3aab0dab392_1_0"/>
          <p:cNvPicPr preferRelativeResize="0"/>
          <p:nvPr/>
        </p:nvPicPr>
        <p:blipFill>
          <a:blip r:embed="rId3">
            <a:alphaModFix/>
          </a:blip>
          <a:stretch>
            <a:fillRect/>
          </a:stretch>
        </p:blipFill>
        <p:spPr>
          <a:xfrm>
            <a:off x="9110925" y="0"/>
            <a:ext cx="3081074"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9ad59173bf_0_685"/>
          <p:cNvSpPr txBox="1"/>
          <p:nvPr>
            <p:ph type="title"/>
          </p:nvPr>
        </p:nvSpPr>
        <p:spPr>
          <a:xfrm>
            <a:off x="0" y="0"/>
            <a:ext cx="4694400" cy="694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solidFill>
                  <a:schemeClr val="accent1"/>
                </a:solidFill>
              </a:rPr>
              <a:t>Cost Considerations</a:t>
            </a:r>
            <a:endParaRPr>
              <a:solidFill>
                <a:schemeClr val="accent1"/>
              </a:solidFill>
            </a:endParaRPr>
          </a:p>
        </p:txBody>
      </p:sp>
      <p:sp>
        <p:nvSpPr>
          <p:cNvPr id="335" name="Google Shape;335;g39ad59173bf_0_685"/>
          <p:cNvSpPr txBox="1"/>
          <p:nvPr>
            <p:ph idx="1" type="body"/>
          </p:nvPr>
        </p:nvSpPr>
        <p:spPr>
          <a:xfrm>
            <a:off x="299614" y="843794"/>
            <a:ext cx="4826400" cy="6000000"/>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100000"/>
              </a:lnSpc>
              <a:spcBef>
                <a:spcPts val="200"/>
              </a:spcBef>
              <a:spcAft>
                <a:spcPts val="0"/>
              </a:spcAft>
              <a:buNone/>
            </a:pPr>
            <a:r>
              <a:rPr b="1" lang="en-US" sz="1200">
                <a:solidFill>
                  <a:schemeClr val="accent1"/>
                </a:solidFill>
                <a:latin typeface="Play"/>
                <a:ea typeface="Play"/>
                <a:cs typeface="Play"/>
                <a:sym typeface="Play"/>
              </a:rPr>
              <a:t>Core Components &amp; Costs</a:t>
            </a:r>
            <a:endParaRPr b="1"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t/>
            </a:r>
            <a:endParaRPr b="1"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rPr b="1" lang="en-US" sz="1200">
                <a:solidFill>
                  <a:schemeClr val="accent1"/>
                </a:solidFill>
                <a:latin typeface="Play"/>
                <a:ea typeface="Play"/>
                <a:cs typeface="Play"/>
                <a:sym typeface="Play"/>
              </a:rPr>
              <a:t>1. Spark (AWS EMR) </a:t>
            </a:r>
            <a:r>
              <a:rPr lang="en-US" sz="1200">
                <a:solidFill>
                  <a:schemeClr val="accent1"/>
                </a:solidFill>
                <a:latin typeface="Play"/>
                <a:ea typeface="Play"/>
                <a:cs typeface="Play"/>
                <a:sym typeface="Play"/>
              </a:rPr>
              <a:t>➡ </a:t>
            </a:r>
            <a:r>
              <a:rPr b="1" lang="en-US" sz="1200">
                <a:solidFill>
                  <a:schemeClr val="accent1"/>
                </a:solidFill>
                <a:latin typeface="Play"/>
                <a:ea typeface="Play"/>
                <a:cs typeface="Play"/>
                <a:sym typeface="Play"/>
              </a:rPr>
              <a:t>$350–$500/month</a:t>
            </a:r>
            <a:endParaRPr b="1" sz="1200">
              <a:solidFill>
                <a:schemeClr val="accent1"/>
              </a:solidFill>
              <a:latin typeface="Play"/>
              <a:ea typeface="Play"/>
              <a:cs typeface="Play"/>
              <a:sym typeface="Play"/>
            </a:endParaRPr>
          </a:p>
          <a:p>
            <a:pPr indent="-304800" lvl="0" marL="457200" rtl="0" algn="l">
              <a:lnSpc>
                <a:spcPct val="100000"/>
              </a:lnSpc>
              <a:spcBef>
                <a:spcPts val="200"/>
              </a:spcBef>
              <a:spcAft>
                <a:spcPts val="0"/>
              </a:spcAft>
              <a:buClr>
                <a:schemeClr val="accent1"/>
              </a:buClr>
              <a:buSzPts val="1200"/>
              <a:buFont typeface="Play"/>
              <a:buChar char="●"/>
            </a:pPr>
            <a:r>
              <a:rPr lang="en-US" sz="1200">
                <a:solidFill>
                  <a:schemeClr val="accent1"/>
                </a:solidFill>
                <a:latin typeface="Play"/>
                <a:ea typeface="Play"/>
                <a:cs typeface="Play"/>
                <a:sym typeface="Play"/>
              </a:rPr>
              <a:t>Medium cluster (2–4 nodes)</a:t>
            </a:r>
            <a:endParaRPr sz="1200">
              <a:solidFill>
                <a:schemeClr val="accent1"/>
              </a:solidFill>
              <a:latin typeface="Play"/>
              <a:ea typeface="Play"/>
              <a:cs typeface="Play"/>
              <a:sym typeface="Play"/>
            </a:endParaRPr>
          </a:p>
          <a:p>
            <a:pPr indent="-304800" lvl="0" marL="457200" rtl="0" algn="l">
              <a:lnSpc>
                <a:spcPct val="100000"/>
              </a:lnSpc>
              <a:spcBef>
                <a:spcPts val="200"/>
              </a:spcBef>
              <a:spcAft>
                <a:spcPts val="0"/>
              </a:spcAft>
              <a:buClr>
                <a:schemeClr val="accent1"/>
              </a:buClr>
              <a:buSzPts val="1200"/>
              <a:buChar char="●"/>
            </a:pPr>
            <a:r>
              <a:rPr lang="en-US" sz="1200">
                <a:solidFill>
                  <a:schemeClr val="accent1"/>
                </a:solidFill>
                <a:latin typeface="Play"/>
                <a:ea typeface="Play"/>
                <a:cs typeface="Play"/>
                <a:sym typeface="Play"/>
              </a:rPr>
              <a:t>Monthly processing + model updates</a:t>
            </a:r>
            <a:endParaRPr sz="1200">
              <a:solidFill>
                <a:schemeClr val="accent1"/>
              </a:solidFill>
              <a:latin typeface="Play"/>
              <a:ea typeface="Play"/>
              <a:cs typeface="Play"/>
              <a:sym typeface="Play"/>
            </a:endParaRPr>
          </a:p>
          <a:p>
            <a:pPr indent="0" lvl="0" marL="457200" rtl="0" algn="l">
              <a:lnSpc>
                <a:spcPct val="100000"/>
              </a:lnSpc>
              <a:spcBef>
                <a:spcPts val="200"/>
              </a:spcBef>
              <a:spcAft>
                <a:spcPts val="0"/>
              </a:spcAft>
              <a:buNone/>
            </a:pPr>
            <a:r>
              <a:t/>
            </a:r>
            <a:endParaRPr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rPr b="1" lang="en-US" sz="1200">
                <a:solidFill>
                  <a:schemeClr val="accent1"/>
                </a:solidFill>
                <a:latin typeface="Play"/>
                <a:ea typeface="Play"/>
                <a:cs typeface="Play"/>
                <a:sym typeface="Play"/>
              </a:rPr>
              <a:t>2. PostgreSQL (RDS) </a:t>
            </a:r>
            <a:r>
              <a:rPr lang="en-US" sz="1200">
                <a:solidFill>
                  <a:schemeClr val="accent1"/>
                </a:solidFill>
                <a:latin typeface="Play"/>
                <a:ea typeface="Play"/>
                <a:cs typeface="Play"/>
                <a:sym typeface="Play"/>
              </a:rPr>
              <a:t>➡ </a:t>
            </a:r>
            <a:r>
              <a:rPr b="1" lang="en-US" sz="1200">
                <a:solidFill>
                  <a:schemeClr val="accent1"/>
                </a:solidFill>
                <a:latin typeface="Play"/>
                <a:ea typeface="Play"/>
                <a:cs typeface="Play"/>
                <a:sym typeface="Play"/>
              </a:rPr>
              <a:t>$150–$220/month</a:t>
            </a:r>
            <a:endParaRPr b="1" sz="1200">
              <a:solidFill>
                <a:schemeClr val="accent1"/>
              </a:solidFill>
              <a:latin typeface="Play"/>
              <a:ea typeface="Play"/>
              <a:cs typeface="Play"/>
              <a:sym typeface="Play"/>
            </a:endParaRPr>
          </a:p>
          <a:p>
            <a:pPr indent="-304800" lvl="0" marL="457200" rtl="0" algn="l">
              <a:lnSpc>
                <a:spcPct val="100000"/>
              </a:lnSpc>
              <a:spcBef>
                <a:spcPts val="200"/>
              </a:spcBef>
              <a:spcAft>
                <a:spcPts val="0"/>
              </a:spcAft>
              <a:buClr>
                <a:schemeClr val="accent1"/>
              </a:buClr>
              <a:buSzPts val="1200"/>
              <a:buFont typeface="Play"/>
              <a:buChar char="●"/>
            </a:pPr>
            <a:r>
              <a:rPr lang="en-US" sz="1200">
                <a:solidFill>
                  <a:schemeClr val="accent1"/>
                </a:solidFill>
                <a:latin typeface="Play"/>
                <a:ea typeface="Play"/>
                <a:cs typeface="Play"/>
                <a:sym typeface="Play"/>
              </a:rPr>
              <a:t>db.m5.large or similar</a:t>
            </a:r>
            <a:endParaRPr sz="1200">
              <a:solidFill>
                <a:schemeClr val="accent1"/>
              </a:solidFill>
              <a:latin typeface="Play"/>
              <a:ea typeface="Play"/>
              <a:cs typeface="Play"/>
              <a:sym typeface="Play"/>
            </a:endParaRPr>
          </a:p>
          <a:p>
            <a:pPr indent="-304800" lvl="0" marL="457200" rtl="0" algn="l">
              <a:lnSpc>
                <a:spcPct val="100000"/>
              </a:lnSpc>
              <a:spcBef>
                <a:spcPts val="200"/>
              </a:spcBef>
              <a:spcAft>
                <a:spcPts val="0"/>
              </a:spcAft>
              <a:buClr>
                <a:schemeClr val="accent1"/>
              </a:buClr>
              <a:buSzPts val="1200"/>
              <a:buChar char="●"/>
            </a:pPr>
            <a:r>
              <a:rPr lang="en-US" sz="1200">
                <a:solidFill>
                  <a:schemeClr val="accent1"/>
                </a:solidFill>
                <a:latin typeface="Play"/>
                <a:ea typeface="Play"/>
                <a:cs typeface="Play"/>
                <a:sym typeface="Play"/>
              </a:rPr>
              <a:t>60–100 GB storage</a:t>
            </a:r>
            <a:endParaRPr sz="1200">
              <a:solidFill>
                <a:schemeClr val="accent1"/>
              </a:solidFill>
              <a:latin typeface="Play"/>
              <a:ea typeface="Play"/>
              <a:cs typeface="Play"/>
              <a:sym typeface="Play"/>
            </a:endParaRPr>
          </a:p>
          <a:p>
            <a:pPr indent="0" lvl="0" marL="457200" rtl="0" algn="l">
              <a:lnSpc>
                <a:spcPct val="100000"/>
              </a:lnSpc>
              <a:spcBef>
                <a:spcPts val="200"/>
              </a:spcBef>
              <a:spcAft>
                <a:spcPts val="0"/>
              </a:spcAft>
              <a:buNone/>
            </a:pPr>
            <a:r>
              <a:t/>
            </a:r>
            <a:endParaRPr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rPr b="1" lang="en-US" sz="1200">
                <a:solidFill>
                  <a:schemeClr val="accent1"/>
                </a:solidFill>
                <a:latin typeface="Play"/>
                <a:ea typeface="Play"/>
                <a:cs typeface="Play"/>
                <a:sym typeface="Play"/>
              </a:rPr>
              <a:t>3. MongoDB Atlas </a:t>
            </a:r>
            <a:r>
              <a:rPr lang="en-US" sz="1200">
                <a:solidFill>
                  <a:schemeClr val="accent1"/>
                </a:solidFill>
                <a:latin typeface="Play"/>
                <a:ea typeface="Play"/>
                <a:cs typeface="Play"/>
                <a:sym typeface="Play"/>
              </a:rPr>
              <a:t>➡ </a:t>
            </a:r>
            <a:r>
              <a:rPr b="1" lang="en-US" sz="1200">
                <a:solidFill>
                  <a:schemeClr val="accent1"/>
                </a:solidFill>
                <a:latin typeface="Play"/>
                <a:ea typeface="Play"/>
                <a:cs typeface="Play"/>
                <a:sym typeface="Play"/>
              </a:rPr>
              <a:t>$70–$120/month</a:t>
            </a:r>
            <a:endParaRPr b="1" sz="1200">
              <a:solidFill>
                <a:schemeClr val="accent1"/>
              </a:solidFill>
              <a:latin typeface="Play"/>
              <a:ea typeface="Play"/>
              <a:cs typeface="Play"/>
              <a:sym typeface="Play"/>
            </a:endParaRPr>
          </a:p>
          <a:p>
            <a:pPr indent="-304800" lvl="0" marL="457200" rtl="0" algn="l">
              <a:lnSpc>
                <a:spcPct val="100000"/>
              </a:lnSpc>
              <a:spcBef>
                <a:spcPts val="200"/>
              </a:spcBef>
              <a:spcAft>
                <a:spcPts val="0"/>
              </a:spcAft>
              <a:buClr>
                <a:schemeClr val="accent1"/>
              </a:buClr>
              <a:buSzPts val="1200"/>
              <a:buChar char="●"/>
            </a:pPr>
            <a:r>
              <a:rPr lang="en-US" sz="1200">
                <a:solidFill>
                  <a:schemeClr val="accent1"/>
                </a:solidFill>
                <a:latin typeface="Play"/>
                <a:ea typeface="Play"/>
                <a:cs typeface="Play"/>
                <a:sym typeface="Play"/>
              </a:rPr>
              <a:t>M20 / M30 tier (no sharding required)</a:t>
            </a:r>
            <a:endParaRPr sz="1200">
              <a:solidFill>
                <a:schemeClr val="accent1"/>
              </a:solidFill>
              <a:latin typeface="Play"/>
              <a:ea typeface="Play"/>
              <a:cs typeface="Play"/>
              <a:sym typeface="Play"/>
            </a:endParaRPr>
          </a:p>
          <a:p>
            <a:pPr indent="0" lvl="0" marL="457200" rtl="0" algn="l">
              <a:lnSpc>
                <a:spcPct val="100000"/>
              </a:lnSpc>
              <a:spcBef>
                <a:spcPts val="200"/>
              </a:spcBef>
              <a:spcAft>
                <a:spcPts val="0"/>
              </a:spcAft>
              <a:buNone/>
            </a:pPr>
            <a:r>
              <a:t/>
            </a:r>
            <a:endParaRPr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rPr b="1" lang="en-US" sz="1200">
                <a:solidFill>
                  <a:schemeClr val="accent1"/>
                </a:solidFill>
                <a:latin typeface="Play"/>
                <a:ea typeface="Play"/>
                <a:cs typeface="Play"/>
                <a:sym typeface="Play"/>
              </a:rPr>
              <a:t>4. Tableau Cloud </a:t>
            </a:r>
            <a:r>
              <a:rPr lang="en-US" sz="1200">
                <a:solidFill>
                  <a:schemeClr val="accent1"/>
                </a:solidFill>
                <a:latin typeface="Play"/>
                <a:ea typeface="Play"/>
                <a:cs typeface="Play"/>
                <a:sym typeface="Play"/>
              </a:rPr>
              <a:t>➡ </a:t>
            </a:r>
            <a:r>
              <a:rPr b="1" lang="en-US" sz="1200">
                <a:solidFill>
                  <a:schemeClr val="accent1"/>
                </a:solidFill>
                <a:latin typeface="Play"/>
                <a:ea typeface="Play"/>
                <a:cs typeface="Play"/>
                <a:sym typeface="Play"/>
              </a:rPr>
              <a:t>$250–$350/month</a:t>
            </a:r>
            <a:endParaRPr b="1" sz="1200">
              <a:solidFill>
                <a:schemeClr val="accent1"/>
              </a:solidFill>
              <a:latin typeface="Play"/>
              <a:ea typeface="Play"/>
              <a:cs typeface="Play"/>
              <a:sym typeface="Play"/>
            </a:endParaRPr>
          </a:p>
          <a:p>
            <a:pPr indent="-304800" lvl="0" marL="457200" rtl="0" algn="l">
              <a:lnSpc>
                <a:spcPct val="100000"/>
              </a:lnSpc>
              <a:spcBef>
                <a:spcPts val="200"/>
              </a:spcBef>
              <a:spcAft>
                <a:spcPts val="0"/>
              </a:spcAft>
              <a:buClr>
                <a:schemeClr val="accent1"/>
              </a:buClr>
              <a:buSzPts val="1200"/>
              <a:buChar char="●"/>
            </a:pPr>
            <a:r>
              <a:rPr lang="en-US" sz="1200">
                <a:solidFill>
                  <a:schemeClr val="accent1"/>
                </a:solidFill>
                <a:latin typeface="Play"/>
                <a:ea typeface="Play"/>
                <a:cs typeface="Play"/>
                <a:sym typeface="Play"/>
              </a:rPr>
              <a:t>5 Creator licenses + viewer seats + scheduled refreshes</a:t>
            </a:r>
            <a:endParaRPr sz="1200">
              <a:solidFill>
                <a:schemeClr val="accent1"/>
              </a:solidFill>
              <a:latin typeface="Play"/>
              <a:ea typeface="Play"/>
              <a:cs typeface="Play"/>
              <a:sym typeface="Play"/>
            </a:endParaRPr>
          </a:p>
          <a:p>
            <a:pPr indent="0" lvl="0" marL="457200" rtl="0" algn="l">
              <a:lnSpc>
                <a:spcPct val="100000"/>
              </a:lnSpc>
              <a:spcBef>
                <a:spcPts val="200"/>
              </a:spcBef>
              <a:spcAft>
                <a:spcPts val="0"/>
              </a:spcAft>
              <a:buNone/>
            </a:pPr>
            <a:r>
              <a:t/>
            </a:r>
            <a:endParaRPr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rPr b="1" lang="en-US" sz="1200">
                <a:solidFill>
                  <a:schemeClr val="accent1"/>
                </a:solidFill>
                <a:latin typeface="Play"/>
                <a:ea typeface="Play"/>
                <a:cs typeface="Play"/>
                <a:sym typeface="Play"/>
              </a:rPr>
              <a:t>5. Flask Hosting + Monitoring </a:t>
            </a:r>
            <a:r>
              <a:rPr lang="en-US" sz="1200">
                <a:solidFill>
                  <a:schemeClr val="accent1"/>
                </a:solidFill>
                <a:latin typeface="Play"/>
                <a:ea typeface="Play"/>
                <a:cs typeface="Play"/>
                <a:sym typeface="Play"/>
              </a:rPr>
              <a:t>➡ </a:t>
            </a:r>
            <a:r>
              <a:rPr b="1" lang="en-US" sz="1200">
                <a:solidFill>
                  <a:schemeClr val="accent1"/>
                </a:solidFill>
                <a:latin typeface="Play"/>
                <a:ea typeface="Play"/>
                <a:cs typeface="Play"/>
                <a:sym typeface="Play"/>
              </a:rPr>
              <a:t>$40–$70/month</a:t>
            </a:r>
            <a:endParaRPr b="1" sz="1200">
              <a:solidFill>
                <a:schemeClr val="accent1"/>
              </a:solidFill>
              <a:latin typeface="Play"/>
              <a:ea typeface="Play"/>
              <a:cs typeface="Play"/>
              <a:sym typeface="Play"/>
            </a:endParaRPr>
          </a:p>
          <a:p>
            <a:pPr indent="-304800" lvl="0" marL="457200" rtl="0" algn="l">
              <a:lnSpc>
                <a:spcPct val="100000"/>
              </a:lnSpc>
              <a:spcBef>
                <a:spcPts val="200"/>
              </a:spcBef>
              <a:spcAft>
                <a:spcPts val="0"/>
              </a:spcAft>
              <a:buClr>
                <a:schemeClr val="accent1"/>
              </a:buClr>
              <a:buSzPts val="1200"/>
              <a:buFont typeface="Play"/>
              <a:buChar char="●"/>
            </a:pPr>
            <a:r>
              <a:rPr lang="en-US" sz="1200">
                <a:solidFill>
                  <a:schemeClr val="accent1"/>
                </a:solidFill>
                <a:latin typeface="Play"/>
                <a:ea typeface="Play"/>
                <a:cs typeface="Play"/>
                <a:sym typeface="Play"/>
              </a:rPr>
              <a:t>EC2 or Fargate</a:t>
            </a:r>
            <a:endParaRPr sz="1200">
              <a:solidFill>
                <a:schemeClr val="accent1"/>
              </a:solidFill>
              <a:latin typeface="Play"/>
              <a:ea typeface="Play"/>
              <a:cs typeface="Play"/>
              <a:sym typeface="Play"/>
            </a:endParaRPr>
          </a:p>
          <a:p>
            <a:pPr indent="-304800" lvl="0" marL="457200" rtl="0" algn="l">
              <a:lnSpc>
                <a:spcPct val="100000"/>
              </a:lnSpc>
              <a:spcBef>
                <a:spcPts val="200"/>
              </a:spcBef>
              <a:spcAft>
                <a:spcPts val="0"/>
              </a:spcAft>
              <a:buClr>
                <a:schemeClr val="accent1"/>
              </a:buClr>
              <a:buSzPts val="1200"/>
              <a:buChar char="●"/>
            </a:pPr>
            <a:r>
              <a:rPr lang="en-US" sz="1200">
                <a:solidFill>
                  <a:schemeClr val="accent1"/>
                </a:solidFill>
                <a:latin typeface="Play"/>
                <a:ea typeface="Play"/>
                <a:cs typeface="Play"/>
                <a:sym typeface="Play"/>
              </a:rPr>
              <a:t>CloudWatch logs</a:t>
            </a:r>
            <a:endParaRPr sz="1200">
              <a:solidFill>
                <a:schemeClr val="accent1"/>
              </a:solidFill>
              <a:latin typeface="Play"/>
              <a:ea typeface="Play"/>
              <a:cs typeface="Play"/>
              <a:sym typeface="Play"/>
            </a:endParaRPr>
          </a:p>
          <a:p>
            <a:pPr indent="0" lvl="0" marL="457200" rtl="0" algn="l">
              <a:lnSpc>
                <a:spcPct val="100000"/>
              </a:lnSpc>
              <a:spcBef>
                <a:spcPts val="200"/>
              </a:spcBef>
              <a:spcAft>
                <a:spcPts val="0"/>
              </a:spcAft>
              <a:buNone/>
            </a:pPr>
            <a:r>
              <a:t/>
            </a:r>
            <a:endParaRPr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rPr b="1" lang="en-US" sz="1200">
                <a:solidFill>
                  <a:schemeClr val="accent1"/>
                </a:solidFill>
                <a:latin typeface="Play"/>
                <a:ea typeface="Play"/>
                <a:cs typeface="Play"/>
                <a:sym typeface="Play"/>
              </a:rPr>
              <a:t>6. S3 Storage (30 GB Data Lake) </a:t>
            </a:r>
            <a:r>
              <a:rPr lang="en-US" sz="1200">
                <a:solidFill>
                  <a:schemeClr val="accent1"/>
                </a:solidFill>
                <a:latin typeface="Play"/>
                <a:ea typeface="Play"/>
                <a:cs typeface="Play"/>
                <a:sym typeface="Play"/>
              </a:rPr>
              <a:t>➡ </a:t>
            </a:r>
            <a:r>
              <a:rPr b="1" lang="en-US" sz="1200">
                <a:solidFill>
                  <a:schemeClr val="accent1"/>
                </a:solidFill>
                <a:latin typeface="Play"/>
                <a:ea typeface="Play"/>
                <a:cs typeface="Play"/>
                <a:sym typeface="Play"/>
              </a:rPr>
              <a:t>$10–$15/month</a:t>
            </a:r>
            <a:br>
              <a:rPr b="1" lang="en-US" sz="1200">
                <a:solidFill>
                  <a:schemeClr val="accent1"/>
                </a:solidFill>
                <a:latin typeface="Play"/>
                <a:ea typeface="Play"/>
                <a:cs typeface="Play"/>
                <a:sym typeface="Play"/>
              </a:rPr>
            </a:br>
            <a:endParaRPr b="1"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rPr b="1" lang="en-US" sz="1300">
                <a:solidFill>
                  <a:schemeClr val="accent1"/>
                </a:solidFill>
                <a:latin typeface="Play"/>
                <a:ea typeface="Play"/>
                <a:cs typeface="Play"/>
                <a:sym typeface="Play"/>
              </a:rPr>
              <a:t>Total Estimated Monthly Cost ≈ $870 – $1,275 per month</a:t>
            </a:r>
            <a:endParaRPr b="1" sz="13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t/>
            </a:r>
            <a:endParaRPr b="1"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rPr b="1" lang="en-US" sz="1200">
                <a:solidFill>
                  <a:schemeClr val="accent1"/>
                </a:solidFill>
                <a:latin typeface="Play"/>
                <a:ea typeface="Play"/>
                <a:cs typeface="Play"/>
                <a:sym typeface="Play"/>
              </a:rPr>
              <a:t>Future Possibilities for Exploration </a:t>
            </a:r>
            <a:endParaRPr b="1" sz="1200">
              <a:solidFill>
                <a:schemeClr val="accent1"/>
              </a:solidFill>
              <a:latin typeface="Play"/>
              <a:ea typeface="Play"/>
              <a:cs typeface="Play"/>
              <a:sym typeface="Play"/>
            </a:endParaRPr>
          </a:p>
          <a:p>
            <a:pPr indent="0" lvl="0" marL="0" rtl="0" algn="l">
              <a:lnSpc>
                <a:spcPct val="100000"/>
              </a:lnSpc>
              <a:spcBef>
                <a:spcPts val="200"/>
              </a:spcBef>
              <a:spcAft>
                <a:spcPts val="0"/>
              </a:spcAft>
              <a:buNone/>
            </a:pPr>
            <a:r>
              <a:rPr lang="en-US" sz="1200">
                <a:solidFill>
                  <a:schemeClr val="accent1"/>
                </a:solidFill>
                <a:latin typeface="Play"/>
                <a:ea typeface="Play"/>
                <a:cs typeface="Play"/>
                <a:sym typeface="Play"/>
              </a:rPr>
              <a:t>Add real-time streaming (FAA + NOAA) and multi-region dashboards → </a:t>
            </a:r>
            <a:r>
              <a:rPr b="1" lang="en-US" sz="1200">
                <a:solidFill>
                  <a:schemeClr val="accent1"/>
                </a:solidFill>
                <a:latin typeface="Play"/>
                <a:ea typeface="Play"/>
                <a:cs typeface="Play"/>
                <a:sym typeface="Play"/>
              </a:rPr>
              <a:t>~20–30% cost increase</a:t>
            </a:r>
            <a:r>
              <a:rPr lang="en-US" sz="1200">
                <a:solidFill>
                  <a:schemeClr val="accent1"/>
                </a:solidFill>
                <a:latin typeface="Play"/>
                <a:ea typeface="Play"/>
                <a:cs typeface="Play"/>
                <a:sym typeface="Play"/>
              </a:rPr>
              <a:t>.</a:t>
            </a:r>
            <a:endParaRPr sz="1200">
              <a:solidFill>
                <a:schemeClr val="accent1"/>
              </a:solidFill>
              <a:latin typeface="Play"/>
              <a:ea typeface="Play"/>
              <a:cs typeface="Play"/>
              <a:sym typeface="Play"/>
            </a:endParaRPr>
          </a:p>
          <a:p>
            <a:pPr indent="0" lvl="0" marL="914400" rtl="0" algn="l">
              <a:lnSpc>
                <a:spcPct val="100000"/>
              </a:lnSpc>
              <a:spcBef>
                <a:spcPts val="200"/>
              </a:spcBef>
              <a:spcAft>
                <a:spcPts val="0"/>
              </a:spcAft>
              <a:buNone/>
            </a:pPr>
            <a:r>
              <a:t/>
            </a:r>
            <a:endParaRPr sz="1200">
              <a:solidFill>
                <a:schemeClr val="accent1"/>
              </a:solidFill>
              <a:latin typeface="Play"/>
              <a:ea typeface="Play"/>
              <a:cs typeface="Play"/>
              <a:sym typeface="Play"/>
            </a:endParaRPr>
          </a:p>
          <a:p>
            <a:pPr indent="0" lvl="0" marL="0" rtl="0" algn="l">
              <a:lnSpc>
                <a:spcPct val="100000"/>
              </a:lnSpc>
              <a:spcBef>
                <a:spcPts val="200"/>
              </a:spcBef>
              <a:spcAft>
                <a:spcPts val="0"/>
              </a:spcAft>
              <a:buClr>
                <a:schemeClr val="dk1"/>
              </a:buClr>
              <a:buSzPts val="935"/>
              <a:buFont typeface="Arial"/>
              <a:buNone/>
            </a:pPr>
            <a:r>
              <a:t/>
            </a:r>
            <a:endParaRPr b="1" i="1" sz="1200">
              <a:solidFill>
                <a:schemeClr val="accent1"/>
              </a:solidFill>
              <a:latin typeface="Play"/>
              <a:ea typeface="Play"/>
              <a:cs typeface="Play"/>
              <a:sym typeface="Play"/>
            </a:endParaRPr>
          </a:p>
          <a:p>
            <a:pPr indent="0" lvl="0" marL="0" rtl="0" algn="just">
              <a:lnSpc>
                <a:spcPct val="100000"/>
              </a:lnSpc>
              <a:spcBef>
                <a:spcPts val="200"/>
              </a:spcBef>
              <a:spcAft>
                <a:spcPts val="200"/>
              </a:spcAft>
              <a:buSzPts val="935"/>
              <a:buNone/>
            </a:pPr>
            <a:r>
              <a:t/>
            </a:r>
            <a:endParaRPr i="1" sz="1200">
              <a:solidFill>
                <a:schemeClr val="accent1"/>
              </a:solidFill>
              <a:latin typeface="Play"/>
              <a:ea typeface="Play"/>
              <a:cs typeface="Play"/>
              <a:sym typeface="Play"/>
            </a:endParaRPr>
          </a:p>
        </p:txBody>
      </p:sp>
      <p:sp>
        <p:nvSpPr>
          <p:cNvPr id="336" name="Google Shape;336;g39ad59173bf_0_685"/>
          <p:cNvSpPr txBox="1"/>
          <p:nvPr/>
        </p:nvSpPr>
        <p:spPr>
          <a:xfrm>
            <a:off x="3643664" y="843803"/>
            <a:ext cx="2045100" cy="10314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200"/>
              </a:spcBef>
              <a:spcAft>
                <a:spcPts val="200"/>
              </a:spcAft>
              <a:buNone/>
            </a:pPr>
            <a:r>
              <a:rPr lang="en-US" sz="1100">
                <a:solidFill>
                  <a:schemeClr val="lt1"/>
                </a:solidFill>
                <a:latin typeface="Play"/>
                <a:ea typeface="Play"/>
                <a:cs typeface="Play"/>
                <a:sym typeface="Play"/>
              </a:rPr>
              <a:t>Dataset size: </a:t>
            </a:r>
            <a:r>
              <a:rPr b="1" lang="en-US" sz="1100">
                <a:solidFill>
                  <a:schemeClr val="lt1"/>
                </a:solidFill>
                <a:latin typeface="Play"/>
                <a:ea typeface="Play"/>
                <a:cs typeface="Play"/>
                <a:sym typeface="Play"/>
              </a:rPr>
              <a:t>~30 GB</a:t>
            </a:r>
            <a:br>
              <a:rPr b="1" lang="en-US" sz="1100">
                <a:solidFill>
                  <a:schemeClr val="lt1"/>
                </a:solidFill>
                <a:latin typeface="Play"/>
                <a:ea typeface="Play"/>
                <a:cs typeface="Play"/>
                <a:sym typeface="Play"/>
              </a:rPr>
            </a:br>
            <a:r>
              <a:rPr lang="en-US" sz="1100">
                <a:solidFill>
                  <a:schemeClr val="lt1"/>
                </a:solidFill>
                <a:latin typeface="Play"/>
                <a:ea typeface="Play"/>
                <a:cs typeface="Play"/>
                <a:sym typeface="Play"/>
              </a:rPr>
              <a:t>Refresh frequency: </a:t>
            </a:r>
            <a:r>
              <a:rPr b="1" lang="en-US" sz="1100">
                <a:solidFill>
                  <a:schemeClr val="lt1"/>
                </a:solidFill>
                <a:latin typeface="Play"/>
                <a:ea typeface="Play"/>
                <a:cs typeface="Play"/>
                <a:sym typeface="Play"/>
              </a:rPr>
              <a:t>monthly or biweekly</a:t>
            </a:r>
            <a:r>
              <a:rPr lang="en-US" sz="1100">
                <a:solidFill>
                  <a:schemeClr val="lt1"/>
                </a:solidFill>
                <a:latin typeface="Play"/>
                <a:ea typeface="Play"/>
                <a:cs typeface="Play"/>
                <a:sym typeface="Play"/>
              </a:rPr>
              <a:t> Spark processing</a:t>
            </a:r>
            <a:br>
              <a:rPr lang="en-US" sz="1100">
                <a:solidFill>
                  <a:schemeClr val="lt1"/>
                </a:solidFill>
                <a:latin typeface="Play"/>
                <a:ea typeface="Play"/>
                <a:cs typeface="Play"/>
                <a:sym typeface="Play"/>
              </a:rPr>
            </a:br>
            <a:r>
              <a:rPr lang="en-US" sz="1100">
                <a:solidFill>
                  <a:schemeClr val="lt1"/>
                </a:solidFill>
                <a:latin typeface="Play"/>
                <a:ea typeface="Play"/>
                <a:cs typeface="Play"/>
                <a:sym typeface="Play"/>
              </a:rPr>
              <a:t>Users: </a:t>
            </a:r>
            <a:r>
              <a:rPr b="1" lang="en-US" sz="1100">
                <a:solidFill>
                  <a:schemeClr val="lt1"/>
                </a:solidFill>
                <a:latin typeface="Play"/>
                <a:ea typeface="Play"/>
                <a:cs typeface="Play"/>
                <a:sym typeface="Play"/>
              </a:rPr>
              <a:t>Small data team</a:t>
            </a:r>
            <a:r>
              <a:rPr lang="en-US" sz="1100">
                <a:solidFill>
                  <a:schemeClr val="lt1"/>
                </a:solidFill>
                <a:latin typeface="Play"/>
                <a:ea typeface="Play"/>
                <a:cs typeface="Play"/>
                <a:sym typeface="Play"/>
              </a:rPr>
              <a:t> + </a:t>
            </a:r>
            <a:r>
              <a:rPr b="1" lang="en-US" sz="1100">
                <a:solidFill>
                  <a:schemeClr val="lt1"/>
                </a:solidFill>
                <a:latin typeface="Play"/>
                <a:ea typeface="Play"/>
                <a:cs typeface="Play"/>
                <a:sym typeface="Play"/>
              </a:rPr>
              <a:t>dashboard viewers</a:t>
            </a:r>
            <a:endParaRPr>
              <a:solidFill>
                <a:schemeClr val="lt1"/>
              </a:solidFill>
            </a:endParaRPr>
          </a:p>
        </p:txBody>
      </p:sp>
      <p:sp>
        <p:nvSpPr>
          <p:cNvPr id="337" name="Google Shape;337;g39ad59173bf_0_685"/>
          <p:cNvSpPr txBox="1"/>
          <p:nvPr>
            <p:ph idx="4294967295" type="ctrTitle"/>
          </p:nvPr>
        </p:nvSpPr>
        <p:spPr>
          <a:xfrm>
            <a:off x="5551800" y="0"/>
            <a:ext cx="6640200" cy="694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Play"/>
              <a:buNone/>
            </a:pPr>
            <a:r>
              <a:rPr lang="en-US" sz="3600">
                <a:solidFill>
                  <a:schemeClr val="accent1"/>
                </a:solidFill>
              </a:rPr>
              <a:t>Data Governance &amp; Compliance</a:t>
            </a:r>
            <a:endParaRPr sz="3600">
              <a:solidFill>
                <a:schemeClr val="accent1"/>
              </a:solidFill>
            </a:endParaRPr>
          </a:p>
        </p:txBody>
      </p:sp>
      <p:graphicFrame>
        <p:nvGraphicFramePr>
          <p:cNvPr id="338" name="Google Shape;338;g39ad59173bf_0_685"/>
          <p:cNvGraphicFramePr/>
          <p:nvPr/>
        </p:nvGraphicFramePr>
        <p:xfrm>
          <a:off x="6444125" y="1133436"/>
          <a:ext cx="3000000" cy="3000000"/>
        </p:xfrm>
        <a:graphic>
          <a:graphicData uri="http://schemas.openxmlformats.org/drawingml/2006/table">
            <a:tbl>
              <a:tblPr>
                <a:noFill/>
                <a:tableStyleId>{DCBD6F96-9162-449D-B5A9-E169862FF0C6}</a:tableStyleId>
              </a:tblPr>
              <a:tblGrid>
                <a:gridCol w="1224075"/>
                <a:gridCol w="1507775"/>
                <a:gridCol w="1088425"/>
                <a:gridCol w="1129225"/>
              </a:tblGrid>
              <a:tr h="670400">
                <a:tc>
                  <a:txBody>
                    <a:bodyPr/>
                    <a:lstStyle/>
                    <a:p>
                      <a:pPr indent="0" lvl="0" marL="0" marR="0" rtl="0" algn="ctr">
                        <a:lnSpc>
                          <a:spcPct val="100000"/>
                        </a:lnSpc>
                        <a:spcBef>
                          <a:spcPts val="0"/>
                        </a:spcBef>
                        <a:spcAft>
                          <a:spcPts val="0"/>
                        </a:spcAft>
                        <a:buClr>
                          <a:srgbClr val="000000"/>
                        </a:buClr>
                        <a:buSzPts val="1400"/>
                        <a:buFont typeface="Arial"/>
                        <a:buNone/>
                      </a:pPr>
                      <a:r>
                        <a:rPr b="1" lang="en-US" sz="1100" u="none" cap="none" strike="noStrike">
                          <a:solidFill>
                            <a:schemeClr val="accent1"/>
                          </a:solidFill>
                          <a:latin typeface="Play"/>
                          <a:ea typeface="Play"/>
                          <a:cs typeface="Play"/>
                          <a:sym typeface="Play"/>
                        </a:rPr>
                        <a:t>Data </a:t>
                      </a:r>
                      <a:endParaRPr b="1" sz="1100" u="none" cap="none" strike="noStrike">
                        <a:solidFill>
                          <a:schemeClr val="accent1"/>
                        </a:solidFill>
                        <a:latin typeface="Play"/>
                        <a:ea typeface="Play"/>
                        <a:cs typeface="Play"/>
                        <a:sym typeface="Play"/>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100" u="none" cap="none" strike="noStrike">
                          <a:solidFill>
                            <a:schemeClr val="accent1"/>
                          </a:solidFill>
                          <a:latin typeface="Play"/>
                          <a:ea typeface="Play"/>
                          <a:cs typeface="Play"/>
                          <a:sym typeface="Play"/>
                        </a:rPr>
                        <a:t>Data Type/Compliance</a:t>
                      </a:r>
                      <a:endParaRPr b="1" sz="1100" u="none" cap="none" strike="noStrike">
                        <a:solidFill>
                          <a:schemeClr val="accent1"/>
                        </a:solidFill>
                        <a:latin typeface="Play"/>
                        <a:ea typeface="Play"/>
                        <a:cs typeface="Play"/>
                        <a:sym typeface="Play"/>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100" u="none" cap="none" strike="noStrike">
                          <a:solidFill>
                            <a:schemeClr val="accent1"/>
                          </a:solidFill>
                          <a:latin typeface="Play"/>
                          <a:ea typeface="Play"/>
                          <a:cs typeface="Play"/>
                          <a:sym typeface="Play"/>
                        </a:rPr>
                        <a:t>Security </a:t>
                      </a:r>
                      <a:endParaRPr b="1" sz="1100" u="none" cap="none" strike="noStrike">
                        <a:solidFill>
                          <a:schemeClr val="accent1"/>
                        </a:solidFill>
                        <a:latin typeface="Play"/>
                        <a:ea typeface="Play"/>
                        <a:cs typeface="Play"/>
                        <a:sym typeface="Play"/>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100" u="none" cap="none" strike="noStrike">
                          <a:solidFill>
                            <a:schemeClr val="accent1"/>
                          </a:solidFill>
                          <a:latin typeface="Play"/>
                          <a:ea typeface="Play"/>
                          <a:cs typeface="Play"/>
                          <a:sym typeface="Play"/>
                        </a:rPr>
                        <a:t>Auditability </a:t>
                      </a:r>
                      <a:endParaRPr b="1" sz="1100" u="none" cap="none" strike="noStrike">
                        <a:solidFill>
                          <a:schemeClr val="accent1"/>
                        </a:solidFill>
                        <a:latin typeface="Play"/>
                        <a:ea typeface="Play"/>
                        <a:cs typeface="Play"/>
                        <a:sym typeface="Play"/>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EEEEEE"/>
                    </a:solidFill>
                  </a:tcPr>
                </a:tc>
              </a:tr>
              <a:tr h="1390625">
                <a:tc>
                  <a:txBody>
                    <a:bodyPr/>
                    <a:lstStyle/>
                    <a:p>
                      <a:pPr indent="0" lvl="0" marL="0" marR="0" rtl="0" algn="l">
                        <a:lnSpc>
                          <a:spcPct val="100000"/>
                        </a:lnSpc>
                        <a:spcBef>
                          <a:spcPts val="0"/>
                        </a:spcBef>
                        <a:spcAft>
                          <a:spcPts val="0"/>
                        </a:spcAft>
                        <a:buClr>
                          <a:srgbClr val="000000"/>
                        </a:buClr>
                        <a:buSzPts val="1400"/>
                        <a:buFont typeface="Arial"/>
                        <a:buNone/>
                      </a:pPr>
                      <a:r>
                        <a:rPr lang="en-US" sz="1100" u="none" cap="none" strike="noStrike">
                          <a:solidFill>
                            <a:schemeClr val="accent1"/>
                          </a:solidFill>
                          <a:latin typeface="Play"/>
                          <a:ea typeface="Play"/>
                          <a:cs typeface="Play"/>
                          <a:sym typeface="Play"/>
                        </a:rPr>
                        <a:t>NOAA Historical weather data</a:t>
                      </a:r>
                      <a:endParaRPr sz="1100" u="none" cap="none" strike="noStrike">
                        <a:solidFill>
                          <a:schemeClr val="accent1"/>
                        </a:solidFill>
                        <a:latin typeface="Play"/>
                        <a:ea typeface="Play"/>
                        <a:cs typeface="Play"/>
                        <a:sym typeface="Play"/>
                      </a:endParaRPr>
                    </a:p>
                  </a:txBody>
                  <a:tcPr marT="91425" marB="91425" marR="91425" marL="91425">
                    <a:lnT cap="flat" cmpd="sng" w="9525">
                      <a:solidFill>
                        <a:srgbClr val="EEEEE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100" u="none" cap="none" strike="noStrike">
                          <a:solidFill>
                            <a:schemeClr val="accent1"/>
                          </a:solidFill>
                          <a:latin typeface="Play"/>
                          <a:ea typeface="Play"/>
                          <a:cs typeface="Play"/>
                          <a:sym typeface="Play"/>
                        </a:rPr>
                        <a:t>Public and read only. Follows guidelines implemented by NOAA.</a:t>
                      </a:r>
                      <a:endParaRPr sz="1100" u="none" cap="none" strike="noStrike">
                        <a:solidFill>
                          <a:schemeClr val="accent1"/>
                        </a:solidFill>
                        <a:latin typeface="Play"/>
                        <a:ea typeface="Play"/>
                        <a:cs typeface="Play"/>
                        <a:sym typeface="Play"/>
                      </a:endParaRPr>
                    </a:p>
                  </a:txBody>
                  <a:tcPr marT="91425" marB="91425" marR="91425" marL="91425">
                    <a:lnT cap="flat" cmpd="sng" w="9525">
                      <a:solidFill>
                        <a:srgbClr val="EEEEE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100" u="none" cap="none" strike="noStrike">
                          <a:solidFill>
                            <a:schemeClr val="accent1"/>
                          </a:solidFill>
                          <a:latin typeface="Play"/>
                          <a:ea typeface="Play"/>
                          <a:cs typeface="Play"/>
                          <a:sym typeface="Play"/>
                        </a:rPr>
                        <a:t>Encrypted, final datasets are open</a:t>
                      </a:r>
                      <a:endParaRPr sz="1100" u="none" cap="none" strike="noStrike">
                        <a:solidFill>
                          <a:schemeClr val="accent1"/>
                        </a:solidFill>
                        <a:latin typeface="Play"/>
                        <a:ea typeface="Play"/>
                        <a:cs typeface="Play"/>
                        <a:sym typeface="Play"/>
                      </a:endParaRPr>
                    </a:p>
                  </a:txBody>
                  <a:tcPr marT="91425" marB="91425" marR="91425" marL="91425">
                    <a:lnT cap="flat" cmpd="sng" w="9525">
                      <a:solidFill>
                        <a:srgbClr val="EEEEE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100" u="none" cap="none" strike="noStrike">
                          <a:solidFill>
                            <a:schemeClr val="accent1"/>
                          </a:solidFill>
                          <a:latin typeface="Play"/>
                          <a:ea typeface="Play"/>
                          <a:cs typeface="Play"/>
                          <a:sym typeface="Play"/>
                        </a:rPr>
                        <a:t>Secure HTTPS API requests, </a:t>
                      </a:r>
                      <a:endParaRPr sz="1100" u="none" cap="none" strike="noStrike">
                        <a:solidFill>
                          <a:schemeClr val="accent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400"/>
                        <a:buFont typeface="Arial"/>
                        <a:buNone/>
                      </a:pPr>
                      <a:r>
                        <a:rPr lang="en-US" sz="1100" u="none" cap="none" strike="noStrike">
                          <a:solidFill>
                            <a:schemeClr val="accent1"/>
                          </a:solidFill>
                          <a:latin typeface="Play"/>
                          <a:ea typeface="Play"/>
                          <a:cs typeface="Play"/>
                          <a:sym typeface="Play"/>
                        </a:rPr>
                        <a:t>traceable from source to publication</a:t>
                      </a:r>
                      <a:endParaRPr sz="1100" u="none" cap="none" strike="noStrike">
                        <a:solidFill>
                          <a:schemeClr val="accent1"/>
                        </a:solidFill>
                        <a:latin typeface="Play"/>
                        <a:ea typeface="Play"/>
                        <a:cs typeface="Play"/>
                        <a:sym typeface="Play"/>
                      </a:endParaRPr>
                    </a:p>
                  </a:txBody>
                  <a:tcPr marT="91425" marB="91425" marR="91425" marL="91425">
                    <a:lnT cap="flat" cmpd="sng" w="9525">
                      <a:solidFill>
                        <a:srgbClr val="EEEEEE"/>
                      </a:solidFill>
                      <a:prstDash val="solid"/>
                      <a:round/>
                      <a:headEnd len="sm" w="sm" type="none"/>
                      <a:tailEnd len="sm" w="sm" type="none"/>
                    </a:lnT>
                  </a:tcPr>
                </a:tc>
              </a:tr>
              <a:tr h="1139725">
                <a:tc>
                  <a:txBody>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accent1"/>
                          </a:solidFill>
                          <a:latin typeface="Play"/>
                          <a:ea typeface="Play"/>
                          <a:cs typeface="Play"/>
                          <a:sym typeface="Play"/>
                        </a:rPr>
                        <a:t>NOAA Hurricane data </a:t>
                      </a:r>
                      <a:endParaRPr sz="1100" u="none" cap="none" strike="noStrike">
                        <a:solidFill>
                          <a:schemeClr val="accent1"/>
                        </a:solidFill>
                        <a:latin typeface="Play"/>
                        <a:ea typeface="Play"/>
                        <a:cs typeface="Play"/>
                        <a:sym typeface="Play"/>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100" u="none" cap="none" strike="noStrike">
                          <a:solidFill>
                            <a:schemeClr val="accent1"/>
                          </a:solidFill>
                          <a:latin typeface="Play"/>
                          <a:ea typeface="Play"/>
                          <a:cs typeface="Play"/>
                          <a:sym typeface="Play"/>
                        </a:rPr>
                        <a:t>Public and read only. Follows guidelines implemented by NOAA.</a:t>
                      </a:r>
                      <a:endParaRPr sz="1100" u="none" cap="none" strike="noStrike">
                        <a:solidFill>
                          <a:schemeClr val="accent1"/>
                        </a:solidFill>
                        <a:latin typeface="Play"/>
                        <a:ea typeface="Play"/>
                        <a:cs typeface="Play"/>
                        <a:sym typeface="Play"/>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100" u="none" cap="none" strike="noStrike">
                          <a:solidFill>
                            <a:schemeClr val="accent1"/>
                          </a:solidFill>
                          <a:latin typeface="Play"/>
                          <a:ea typeface="Play"/>
                          <a:cs typeface="Play"/>
                          <a:sym typeface="Play"/>
                        </a:rPr>
                        <a:t>Encrypted, SOC monitoring </a:t>
                      </a:r>
                      <a:endParaRPr sz="1100" u="none" cap="none" strike="noStrike">
                        <a:solidFill>
                          <a:schemeClr val="accent1"/>
                        </a:solidFill>
                        <a:latin typeface="Play"/>
                        <a:ea typeface="Play"/>
                        <a:cs typeface="Play"/>
                        <a:sym typeface="Play"/>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100" u="none" cap="none" strike="noStrike">
                          <a:solidFill>
                            <a:schemeClr val="accent1"/>
                          </a:solidFill>
                          <a:latin typeface="Play"/>
                          <a:ea typeface="Play"/>
                          <a:cs typeface="Play"/>
                          <a:sym typeface="Play"/>
                        </a:rPr>
                        <a:t>Secure HTTPS API requests</a:t>
                      </a:r>
                      <a:endParaRPr sz="1100" u="none" cap="none" strike="noStrike">
                        <a:solidFill>
                          <a:schemeClr val="accent1"/>
                        </a:solidFill>
                        <a:latin typeface="Play"/>
                        <a:ea typeface="Play"/>
                        <a:cs typeface="Play"/>
                        <a:sym typeface="Play"/>
                      </a:endParaRPr>
                    </a:p>
                  </a:txBody>
                  <a:tcPr marT="91425" marB="91425" marR="91425" marL="91425"/>
                </a:tc>
              </a:tr>
              <a:tr h="580025">
                <a:tc>
                  <a:txBody>
                    <a:bodyPr/>
                    <a:lstStyle/>
                    <a:p>
                      <a:pPr indent="0" lvl="0" marL="0" rtl="0" algn="l">
                        <a:lnSpc>
                          <a:spcPct val="115000"/>
                        </a:lnSpc>
                        <a:spcBef>
                          <a:spcPts val="0"/>
                        </a:spcBef>
                        <a:spcAft>
                          <a:spcPts val="0"/>
                        </a:spcAft>
                        <a:buClr>
                          <a:schemeClr val="dk1"/>
                        </a:buClr>
                        <a:buSzPts val="1200"/>
                        <a:buFont typeface="Arial"/>
                        <a:buNone/>
                      </a:pPr>
                      <a:r>
                        <a:rPr lang="en-US" sz="1100">
                          <a:solidFill>
                            <a:schemeClr val="accent1"/>
                          </a:solidFill>
                          <a:latin typeface="Play"/>
                          <a:ea typeface="Play"/>
                          <a:cs typeface="Play"/>
                          <a:sym typeface="Play"/>
                        </a:rPr>
                        <a:t>Airline On-Time Statistics and Delay Causes </a:t>
                      </a:r>
                      <a:endParaRPr sz="1100">
                        <a:solidFill>
                          <a:schemeClr val="accent1"/>
                        </a:solidFill>
                        <a:latin typeface="Play"/>
                        <a:ea typeface="Play"/>
                        <a:cs typeface="Play"/>
                        <a:sym typeface="Play"/>
                      </a:endParaRPr>
                    </a:p>
                  </a:txBody>
                  <a:tcPr marT="91425" marB="91425" marR="91425" marL="91425"/>
                </a:tc>
                <a:tc>
                  <a:txBody>
                    <a:bodyPr/>
                    <a:lstStyle/>
                    <a:p>
                      <a:pPr indent="0" lvl="0" marL="0" marR="0" rtl="0" algn="l">
                        <a:lnSpc>
                          <a:spcPct val="100000"/>
                        </a:lnSpc>
                        <a:spcBef>
                          <a:spcPts val="0"/>
                        </a:spcBef>
                        <a:spcAft>
                          <a:spcPts val="0"/>
                        </a:spcAft>
                        <a:buNone/>
                      </a:pPr>
                      <a:r>
                        <a:rPr lang="en-US" sz="1100">
                          <a:solidFill>
                            <a:schemeClr val="accent1"/>
                          </a:solidFill>
                          <a:latin typeface="Play"/>
                          <a:ea typeface="Play"/>
                          <a:cs typeface="Play"/>
                          <a:sym typeface="Play"/>
                        </a:rPr>
                        <a:t>Public, Kaggle Data</a:t>
                      </a:r>
                      <a:endParaRPr sz="1100" u="none" cap="none" strike="noStrike">
                        <a:solidFill>
                          <a:schemeClr val="accent1"/>
                        </a:solidFill>
                        <a:latin typeface="Play"/>
                        <a:ea typeface="Play"/>
                        <a:cs typeface="Play"/>
                        <a:sym typeface="Play"/>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sz="1100">
                          <a:solidFill>
                            <a:schemeClr val="accent1"/>
                          </a:solidFill>
                          <a:latin typeface="Play"/>
                          <a:ea typeface="Play"/>
                          <a:cs typeface="Play"/>
                          <a:sym typeface="Play"/>
                        </a:rPr>
                        <a:t>Open data, publicly downloadable</a:t>
                      </a:r>
                      <a:endParaRPr sz="1100" u="none" cap="none" strike="noStrike">
                        <a:solidFill>
                          <a:schemeClr val="accent1"/>
                        </a:solidFill>
                        <a:latin typeface="Play"/>
                        <a:ea typeface="Play"/>
                        <a:cs typeface="Play"/>
                        <a:sym typeface="Play"/>
                      </a:endParaRPr>
                    </a:p>
                  </a:txBody>
                  <a:tcPr marT="91425" marB="91425" marR="91425" marL="91425"/>
                </a:tc>
                <a:tc>
                  <a:txBody>
                    <a:bodyPr/>
                    <a:lstStyle/>
                    <a:p>
                      <a:pPr indent="0" lvl="0" marL="0" marR="0" rtl="0" algn="l">
                        <a:lnSpc>
                          <a:spcPct val="100000"/>
                        </a:lnSpc>
                        <a:spcBef>
                          <a:spcPts val="0"/>
                        </a:spcBef>
                        <a:spcAft>
                          <a:spcPts val="0"/>
                        </a:spcAft>
                        <a:buNone/>
                      </a:pPr>
                      <a:r>
                        <a:rPr lang="en-US" sz="1100">
                          <a:solidFill>
                            <a:schemeClr val="accent1"/>
                          </a:solidFill>
                          <a:latin typeface="Play"/>
                          <a:ea typeface="Play"/>
                          <a:cs typeface="Play"/>
                          <a:sym typeface="Play"/>
                        </a:rPr>
                        <a:t>Open data with traceable ETL and loading steps</a:t>
                      </a:r>
                      <a:endParaRPr sz="1100" u="none" cap="none" strike="noStrike">
                        <a:solidFill>
                          <a:schemeClr val="accent1"/>
                        </a:solidFill>
                        <a:latin typeface="Play"/>
                        <a:ea typeface="Play"/>
                        <a:cs typeface="Play"/>
                        <a:sym typeface="Play"/>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0"/>
          <p:cNvSpPr txBox="1"/>
          <p:nvPr>
            <p:ph type="title"/>
          </p:nvPr>
        </p:nvSpPr>
        <p:spPr>
          <a:xfrm>
            <a:off x="838200" y="847250"/>
            <a:ext cx="10330500" cy="648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solidFill>
                  <a:schemeClr val="accent1"/>
                </a:solidFill>
              </a:rPr>
              <a:t>Team Roles </a:t>
            </a:r>
            <a:endParaRPr>
              <a:solidFill>
                <a:schemeClr val="accent1"/>
              </a:solidFill>
            </a:endParaRPr>
          </a:p>
        </p:txBody>
      </p:sp>
      <p:graphicFrame>
        <p:nvGraphicFramePr>
          <p:cNvPr id="345" name="Google Shape;345;p10"/>
          <p:cNvGraphicFramePr/>
          <p:nvPr/>
        </p:nvGraphicFramePr>
        <p:xfrm>
          <a:off x="952500" y="1737395"/>
          <a:ext cx="3000000" cy="3000000"/>
        </p:xfrm>
        <a:graphic>
          <a:graphicData uri="http://schemas.openxmlformats.org/drawingml/2006/table">
            <a:tbl>
              <a:tblPr>
                <a:noFill/>
                <a:tableStyleId>{DCBD6F96-9162-449D-B5A9-E169862FF0C6}</a:tableStyleId>
              </a:tblPr>
              <a:tblGrid>
                <a:gridCol w="2884125"/>
                <a:gridCol w="7055175"/>
              </a:tblGrid>
              <a:tr h="695225">
                <a:tc>
                  <a:txBody>
                    <a:bodyPr/>
                    <a:lstStyle/>
                    <a:p>
                      <a:pPr indent="0" lvl="0" marL="0" marR="0" rtl="0" algn="ctr">
                        <a:lnSpc>
                          <a:spcPct val="100000"/>
                        </a:lnSpc>
                        <a:spcBef>
                          <a:spcPts val="1000"/>
                        </a:spcBef>
                        <a:spcAft>
                          <a:spcPts val="0"/>
                        </a:spcAft>
                        <a:buClr>
                          <a:srgbClr val="000000"/>
                        </a:buClr>
                        <a:buSzPts val="1400"/>
                        <a:buFont typeface="Arial"/>
                        <a:buNone/>
                      </a:pPr>
                      <a:r>
                        <a:rPr b="1" lang="en-US" sz="1400" u="none" cap="none" strike="noStrike">
                          <a:solidFill>
                            <a:schemeClr val="lt2"/>
                          </a:solidFill>
                          <a:latin typeface="Play"/>
                          <a:ea typeface="Play"/>
                          <a:cs typeface="Play"/>
                          <a:sym typeface="Play"/>
                        </a:rPr>
                        <a:t>Name</a:t>
                      </a:r>
                      <a:endParaRPr b="1" sz="1400" u="none" cap="none" strike="noStrike">
                        <a:solidFill>
                          <a:schemeClr val="lt2"/>
                        </a:solidFill>
                        <a:latin typeface="Play"/>
                        <a:ea typeface="Play"/>
                        <a:cs typeface="Play"/>
                        <a:sym typeface="Play"/>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1000"/>
                        </a:spcBef>
                        <a:spcAft>
                          <a:spcPts val="0"/>
                        </a:spcAft>
                        <a:buClr>
                          <a:srgbClr val="000000"/>
                        </a:buClr>
                        <a:buSzPts val="1400"/>
                        <a:buFont typeface="Arial"/>
                        <a:buNone/>
                      </a:pPr>
                      <a:r>
                        <a:rPr b="1" lang="en-US" sz="1400" u="none" cap="none" strike="noStrike">
                          <a:solidFill>
                            <a:schemeClr val="lt2"/>
                          </a:solidFill>
                          <a:latin typeface="Play"/>
                          <a:ea typeface="Play"/>
                          <a:cs typeface="Play"/>
                          <a:sym typeface="Play"/>
                        </a:rPr>
                        <a:t>Responsibilities</a:t>
                      </a:r>
                      <a:endParaRPr b="1" sz="1400" u="none" cap="none" strike="noStrike">
                        <a:solidFill>
                          <a:schemeClr val="lt2"/>
                        </a:solidFill>
                        <a:latin typeface="Play"/>
                        <a:ea typeface="Play"/>
                        <a:cs typeface="Play"/>
                        <a:sym typeface="Play"/>
                      </a:endParaRPr>
                    </a:p>
                  </a:txBody>
                  <a:tcPr marT="91425" marB="91425" marR="91425" marL="91425">
                    <a:solidFill>
                      <a:schemeClr val="accent1"/>
                    </a:solidFill>
                  </a:tcPr>
                </a:tc>
              </a:tr>
              <a:tr h="682550">
                <a:tc>
                  <a:txBody>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2"/>
                          </a:solidFill>
                          <a:latin typeface="Play"/>
                          <a:ea typeface="Play"/>
                          <a:cs typeface="Play"/>
                          <a:sym typeface="Play"/>
                        </a:rPr>
                        <a:t>Ana Zegarra</a:t>
                      </a:r>
                      <a:endParaRPr sz="1400" u="none" cap="none" strike="noStrike">
                        <a:solidFill>
                          <a:schemeClr val="lt2"/>
                        </a:solidFill>
                        <a:latin typeface="Play"/>
                        <a:ea typeface="Play"/>
                        <a:cs typeface="Play"/>
                        <a:sym typeface="Pla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solidFill>
                            <a:schemeClr val="lt1"/>
                          </a:solidFill>
                          <a:latin typeface="Play"/>
                          <a:ea typeface="Play"/>
                          <a:cs typeface="Play"/>
                          <a:sym typeface="Play"/>
                        </a:rPr>
                        <a:t>Weather delay correlation modeling, Machine learning to predict delay likelihood under upcoming weather patterns, </a:t>
                      </a:r>
                      <a:r>
                        <a:rPr lang="en-US">
                          <a:solidFill>
                            <a:schemeClr val="lt1"/>
                          </a:solidFill>
                          <a:latin typeface="Play"/>
                          <a:ea typeface="Play"/>
                          <a:cs typeface="Play"/>
                          <a:sym typeface="Play"/>
                        </a:rPr>
                        <a:t>Tableau</a:t>
                      </a:r>
                      <a:r>
                        <a:rPr lang="en-US">
                          <a:solidFill>
                            <a:schemeClr val="lt1"/>
                          </a:solidFill>
                          <a:latin typeface="Play"/>
                          <a:ea typeface="Play"/>
                          <a:cs typeface="Play"/>
                          <a:sym typeface="Play"/>
                        </a:rPr>
                        <a:t> Dashboard with historical data. </a:t>
                      </a:r>
                      <a:endParaRPr>
                        <a:solidFill>
                          <a:schemeClr val="lt1"/>
                        </a:solidFill>
                        <a:latin typeface="Play"/>
                        <a:ea typeface="Play"/>
                        <a:cs typeface="Play"/>
                        <a:sym typeface="Play"/>
                      </a:endParaRPr>
                    </a:p>
                  </a:txBody>
                  <a:tcPr marT="91425" marB="91425" marR="91425" marL="91425" anchor="ctr">
                    <a:lnL cap="flat" cmpd="sng" w="9525">
                      <a:solidFill>
                        <a:srgbClr val="9E9E9E"/>
                      </a:solidFill>
                      <a:prstDash val="solid"/>
                      <a:round/>
                      <a:headEnd len="sm" w="sm" type="none"/>
                      <a:tailEnd len="sm" w="sm" type="none"/>
                    </a:lnL>
                    <a:solidFill>
                      <a:schemeClr val="accent1"/>
                    </a:solidFill>
                  </a:tcPr>
                </a:tc>
              </a:tr>
              <a:tr h="7051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lt2"/>
                          </a:solidFill>
                          <a:latin typeface="Play"/>
                          <a:ea typeface="Play"/>
                          <a:cs typeface="Play"/>
                          <a:sym typeface="Play"/>
                        </a:rPr>
                        <a:t>Arshia Mahan</a:t>
                      </a:r>
                      <a:r>
                        <a:rPr lang="en-US">
                          <a:solidFill>
                            <a:schemeClr val="lt2"/>
                          </a:solidFill>
                          <a:latin typeface="Play"/>
                          <a:ea typeface="Play"/>
                          <a:cs typeface="Play"/>
                          <a:sym typeface="Play"/>
                        </a:rPr>
                        <a:t>t</a:t>
                      </a:r>
                      <a:endParaRPr sz="1400" u="none" cap="none" strike="noStrike">
                        <a:solidFill>
                          <a:schemeClr val="lt2"/>
                        </a:solidFill>
                        <a:latin typeface="Play"/>
                        <a:ea typeface="Play"/>
                        <a:cs typeface="Play"/>
                        <a:sym typeface="Pla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solidFill>
                            <a:schemeClr val="lt1"/>
                          </a:solidFill>
                          <a:latin typeface="Play"/>
                          <a:ea typeface="Play"/>
                          <a:cs typeface="Play"/>
                          <a:sym typeface="Play"/>
                        </a:rPr>
                        <a:t>Nationwide scalability plan, cost considerations, data governance and compliance, Code and process documentation</a:t>
                      </a:r>
                      <a:endParaRPr>
                        <a:latin typeface="Play"/>
                        <a:ea typeface="Play"/>
                        <a:cs typeface="Play"/>
                        <a:sym typeface="Play"/>
                      </a:endParaRPr>
                    </a:p>
                  </a:txBody>
                  <a:tcPr marT="91425" marB="91425" marR="91425" marL="91425" anchor="ctr">
                    <a:lnL cap="flat" cmpd="sng" w="9525">
                      <a:solidFill>
                        <a:srgbClr val="9E9E9E"/>
                      </a:solidFill>
                      <a:prstDash val="solid"/>
                      <a:round/>
                      <a:headEnd len="sm" w="sm" type="none"/>
                      <a:tailEnd len="sm" w="sm" type="none"/>
                    </a:lnL>
                    <a:solidFill>
                      <a:schemeClr val="accent1"/>
                    </a:solidFill>
                  </a:tcPr>
                </a:tc>
              </a:tr>
              <a:tr h="695225">
                <a:tc>
                  <a:txBody>
                    <a:bodyPr/>
                    <a:lstStyle/>
                    <a:p>
                      <a:pPr indent="0" lvl="0" marL="0" rtl="0" algn="ctr">
                        <a:spcBef>
                          <a:spcPts val="0"/>
                        </a:spcBef>
                        <a:spcAft>
                          <a:spcPts val="0"/>
                        </a:spcAft>
                        <a:buClr>
                          <a:schemeClr val="dk1"/>
                        </a:buClr>
                        <a:buSzPts val="1400"/>
                        <a:buFont typeface="Arial"/>
                        <a:buNone/>
                      </a:pPr>
                      <a:r>
                        <a:rPr lang="en-US">
                          <a:solidFill>
                            <a:schemeClr val="lt2"/>
                          </a:solidFill>
                          <a:latin typeface="Play"/>
                          <a:ea typeface="Play"/>
                          <a:cs typeface="Play"/>
                          <a:sym typeface="Play"/>
                        </a:rPr>
                        <a:t>Poorva Desai </a:t>
                      </a:r>
                      <a:endParaRPr sz="1400" u="none" cap="none" strike="noStrike">
                        <a:solidFill>
                          <a:schemeClr val="lt2"/>
                        </a:solidFill>
                        <a:latin typeface="Play"/>
                        <a:ea typeface="Play"/>
                        <a:cs typeface="Play"/>
                        <a:sym typeface="Pla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solidFill>
                            <a:schemeClr val="lt1"/>
                          </a:solidFill>
                          <a:latin typeface="Play"/>
                          <a:ea typeface="Play"/>
                          <a:cs typeface="Play"/>
                          <a:sym typeface="Play"/>
                        </a:rPr>
                        <a:t>Set initial structure for API connection. Tableau Dashboard with predictive data, utilized random forest modeling to predict future yearly delay rates by Airport.</a:t>
                      </a:r>
                      <a:endParaRPr>
                        <a:solidFill>
                          <a:schemeClr val="lt1"/>
                        </a:solidFill>
                        <a:latin typeface="Play"/>
                        <a:ea typeface="Play"/>
                        <a:cs typeface="Play"/>
                        <a:sym typeface="Play"/>
                      </a:endParaRPr>
                    </a:p>
                  </a:txBody>
                  <a:tcPr marT="91425" marB="91425" marR="91425" marL="91425" anchor="ctr">
                    <a:lnL cap="flat" cmpd="sng" w="9525">
                      <a:solidFill>
                        <a:srgbClr val="9E9E9E"/>
                      </a:solidFill>
                      <a:prstDash val="solid"/>
                      <a:round/>
                      <a:headEnd len="sm" w="sm" type="none"/>
                      <a:tailEnd len="sm" w="sm" type="none"/>
                    </a:lnL>
                    <a:solidFill>
                      <a:schemeClr val="accent1"/>
                    </a:solidFill>
                  </a:tcPr>
                </a:tc>
              </a:tr>
              <a:tr h="695225">
                <a:tc>
                  <a:txBody>
                    <a:bodyPr/>
                    <a:lstStyle/>
                    <a:p>
                      <a:pPr indent="0" lvl="0" marL="0" rtl="0" algn="ctr">
                        <a:spcBef>
                          <a:spcPts val="0"/>
                        </a:spcBef>
                        <a:spcAft>
                          <a:spcPts val="0"/>
                        </a:spcAft>
                        <a:buClr>
                          <a:schemeClr val="dk1"/>
                        </a:buClr>
                        <a:buSzPts val="1400"/>
                        <a:buFont typeface="Arial"/>
                        <a:buNone/>
                      </a:pPr>
                      <a:r>
                        <a:rPr lang="en-US">
                          <a:solidFill>
                            <a:schemeClr val="lt2"/>
                          </a:solidFill>
                          <a:latin typeface="Play"/>
                          <a:ea typeface="Play"/>
                          <a:cs typeface="Play"/>
                          <a:sym typeface="Play"/>
                        </a:rPr>
                        <a:t>Samatha Krishna</a:t>
                      </a:r>
                      <a:endParaRPr sz="1400" u="none" cap="none" strike="noStrike">
                        <a:solidFill>
                          <a:schemeClr val="lt2"/>
                        </a:solidFill>
                        <a:latin typeface="Play"/>
                        <a:ea typeface="Play"/>
                        <a:cs typeface="Play"/>
                        <a:sym typeface="Pla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solidFill>
                            <a:schemeClr val="lt1"/>
                          </a:solidFill>
                          <a:latin typeface="Play"/>
                          <a:ea typeface="Play"/>
                          <a:cs typeface="Play"/>
                          <a:sym typeface="Play"/>
                        </a:rPr>
                        <a:t>Created the Flask </a:t>
                      </a:r>
                      <a:r>
                        <a:rPr lang="en-US">
                          <a:solidFill>
                            <a:schemeClr val="lt1"/>
                          </a:solidFill>
                          <a:latin typeface="Play"/>
                          <a:ea typeface="Play"/>
                          <a:cs typeface="Play"/>
                          <a:sym typeface="Play"/>
                        </a:rPr>
                        <a:t>interface with description and how to interpret instructions </a:t>
                      </a:r>
                      <a:endParaRPr>
                        <a:solidFill>
                          <a:schemeClr val="lt1"/>
                        </a:solidFill>
                        <a:latin typeface="Play"/>
                        <a:ea typeface="Play"/>
                        <a:cs typeface="Play"/>
                        <a:sym typeface="Play"/>
                      </a:endParaRPr>
                    </a:p>
                  </a:txBody>
                  <a:tcPr marT="91425" marB="91425" marR="91425" marL="91425" anchor="ctr">
                    <a:lnL cap="flat" cmpd="sng" w="9525">
                      <a:solidFill>
                        <a:srgbClr val="9E9E9E"/>
                      </a:solidFill>
                      <a:prstDash val="solid"/>
                      <a:round/>
                      <a:headEnd len="sm" w="sm" type="none"/>
                      <a:tailEnd len="sm" w="sm" type="none"/>
                    </a:lnL>
                    <a:solidFill>
                      <a:schemeClr val="accent1"/>
                    </a:solidFill>
                  </a:tcPr>
                </a:tc>
              </a:tr>
              <a:tr h="695225">
                <a:tc>
                  <a:txBody>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2"/>
                          </a:solidFill>
                          <a:latin typeface="Play"/>
                          <a:ea typeface="Play"/>
                          <a:cs typeface="Play"/>
                          <a:sym typeface="Play"/>
                        </a:rPr>
                        <a:t>Shirley Zhang</a:t>
                      </a:r>
                      <a:endParaRPr sz="1400" u="none" cap="none" strike="noStrike">
                        <a:solidFill>
                          <a:schemeClr val="lt2"/>
                        </a:solidFill>
                        <a:latin typeface="Play"/>
                        <a:ea typeface="Play"/>
                        <a:cs typeface="Play"/>
                        <a:sym typeface="Play"/>
                      </a:endParaRPr>
                    </a:p>
                  </a:txBody>
                  <a:tcPr marT="91425" marB="91425" marR="91425" marL="91425" anchor="ctr">
                    <a:lnT cap="flat" cmpd="sng" w="9525">
                      <a:solidFill>
                        <a:srgbClr val="9E9E9E"/>
                      </a:solidFill>
                      <a:prstDash val="solid"/>
                      <a:round/>
                      <a:headEnd len="sm" w="sm" type="none"/>
                      <a:tailEnd len="sm" w="sm" type="none"/>
                    </a:lnT>
                    <a:solidFill>
                      <a:schemeClr val="accent1"/>
                    </a:solidFill>
                  </a:tcPr>
                </a:tc>
                <a:tc>
                  <a:txBody>
                    <a:bodyPr/>
                    <a:lstStyle/>
                    <a:p>
                      <a:pPr indent="0" lvl="0" marL="0" rtl="0" algn="l">
                        <a:spcBef>
                          <a:spcPts val="0"/>
                        </a:spcBef>
                        <a:spcAft>
                          <a:spcPts val="0"/>
                        </a:spcAft>
                        <a:buNone/>
                      </a:pPr>
                      <a:r>
                        <a:rPr lang="en-US">
                          <a:solidFill>
                            <a:schemeClr val="lt1"/>
                          </a:solidFill>
                          <a:latin typeface="Play"/>
                          <a:ea typeface="Play"/>
                          <a:cs typeface="Play"/>
                          <a:sym typeface="Play"/>
                        </a:rPr>
                        <a:t>Datasets API connections, Data cleansing and loading in MongoDB and PostgreSQL</a:t>
                      </a:r>
                      <a:endParaRPr>
                        <a:solidFill>
                          <a:schemeClr val="lt1"/>
                        </a:solidFill>
                        <a:latin typeface="Play"/>
                        <a:ea typeface="Play"/>
                        <a:cs typeface="Play"/>
                        <a:sym typeface="Play"/>
                      </a:endParaRPr>
                    </a:p>
                  </a:txBody>
                  <a:tcPr marT="91425" marB="91425" marR="91425" marL="91425" anchor="ctr">
                    <a:solidFill>
                      <a:schemeClr val="accen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gleLinesVTI">
  <a:themeElements>
    <a:clrScheme name="Custom 34">
      <a:dk1>
        <a:srgbClr val="000000"/>
      </a:dk1>
      <a:lt1>
        <a:srgbClr val="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2025-10-18T13:58:59Z</dcterms:created>
  <dc:creator>Ana Zegarra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